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9" r:id="rId5"/>
    <p:sldMasterId id="2147483690" r:id="rId6"/>
    <p:sldMasterId id="2147483691" r:id="rId7"/>
    <p:sldMasterId id="2147483692" r:id="rId8"/>
    <p:sldMasterId id="214748369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Lst>
  <p:sldSz cy="5143500" cx="9144000"/>
  <p:notesSz cx="6858000" cy="9313850"/>
  <p:embeddedFontLst>
    <p:embeddedFont>
      <p:font typeface="Tahoma"/>
      <p:regular r:id="rId52"/>
      <p:bold r:id="rId53"/>
    </p:embeddedFont>
    <p:embeddedFont>
      <p:font typeface="Arial Black"/>
      <p:regular r:id="rId54"/>
    </p:embeddedFont>
    <p:embeddedFont>
      <p:font typeface="Dancing Script"/>
      <p:regular r:id="rId55"/>
      <p:bold r:id="rId56"/>
    </p:embeddedFont>
    <p:embeddedFont>
      <p:font typeface="Comfortaa"/>
      <p:regular r:id="rId57"/>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69FA64-1616-4423-8448-0F25E7581F41}">
  <a:tblStyle styleId="{5069FA64-1616-4423-8448-0F25E7581F4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43E1758-5AD9-464D-8AB3-A93C259F3B23}"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font" Target="fonts/Tahoma-bold.fntdata"/><Relationship Id="rId52" Type="http://schemas.openxmlformats.org/officeDocument/2006/relationships/font" Target="fonts/Tahoma-regular.fntdata"/><Relationship Id="rId11" Type="http://schemas.openxmlformats.org/officeDocument/2006/relationships/slide" Target="slides/slide1.xml"/><Relationship Id="rId55" Type="http://schemas.openxmlformats.org/officeDocument/2006/relationships/font" Target="fonts/DancingScript-regular.fntdata"/><Relationship Id="rId10" Type="http://schemas.openxmlformats.org/officeDocument/2006/relationships/notesMaster" Target="notesMasters/notesMaster1.xml"/><Relationship Id="rId54" Type="http://schemas.openxmlformats.org/officeDocument/2006/relationships/font" Target="fonts/ArialBlack-regular.fntdata"/><Relationship Id="rId13" Type="http://schemas.openxmlformats.org/officeDocument/2006/relationships/slide" Target="slides/slide3.xml"/><Relationship Id="rId57" Type="http://schemas.openxmlformats.org/officeDocument/2006/relationships/font" Target="fonts/Comfortaa-regular.fntdata"/><Relationship Id="rId12" Type="http://schemas.openxmlformats.org/officeDocument/2006/relationships/slide" Target="slides/slide2.xml"/><Relationship Id="rId56" Type="http://schemas.openxmlformats.org/officeDocument/2006/relationships/font" Target="fonts/DancingScript-bold.fntdata"/><Relationship Id="rId15" Type="http://schemas.openxmlformats.org/officeDocument/2006/relationships/slide" Target="slides/slide5.xml"/><Relationship Id="rId14" Type="http://schemas.openxmlformats.org/officeDocument/2006/relationships/slide" Target="slides/slide4.xml"/><Relationship Id="rId58" Type="http://schemas.openxmlformats.org/officeDocument/2006/relationships/font" Target="fonts/Comfortaa-bold.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19"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5d06f41804_8_146: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212" name="Google Shape;212;g25d06f41804_8_146:notes"/>
          <p:cNvSpPr/>
          <p:nvPr>
            <p:ph idx="2" type="sldImg"/>
          </p:nvPr>
        </p:nvSpPr>
        <p:spPr>
          <a:xfrm>
            <a:off x="428650"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92848edcbe_0_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92848edcbe_0_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04" name="Google Shape;304;g292848edcbe_0_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92848edcbe_0_2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92848edcbe_0_2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17" name="Google Shape;317;g292848edcbe_0_2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92848edcbe_0_9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2" name="Google Shape;332;g292848edcbe_0_9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333" name="Google Shape;333;g292848edcbe_0_9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92848edcbe_0_14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92848edcbe_0_14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41" name="Google Shape;341;g292848edcbe_0_14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92848edcbe_0_15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92848edcbe_0_15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50" name="Google Shape;350;g292848edcbe_0_15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92848edcbe_0_34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92848edcbe_0_34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59" name="Google Shape;359;g292848edcbe_0_34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6cddedb52e_1_3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6" name="Google Shape;366;g26cddedb52e_1_3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367" name="Google Shape;367;g26cddedb52e_1_3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6cddedb52e_1_38:notes"/>
          <p:cNvSpPr/>
          <p:nvPr>
            <p:ph idx="2" type="sldImg"/>
          </p:nvPr>
        </p:nvSpPr>
        <p:spPr>
          <a:xfrm>
            <a:off x="327019"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6cddedb52e_1_3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75" name="Google Shape;375;g26cddedb52e_1_3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6cddedb52e_1_6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2" name="Google Shape;382;g26cddedb52e_1_6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383" name="Google Shape;383;g26cddedb52e_1_6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92848edcbe_0_15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92848edcbe_0_15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91" name="Google Shape;391;g292848edcbe_0_15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notes"/>
          <p:cNvSpPr/>
          <p:nvPr>
            <p:ph idx="2" type="sldImg"/>
          </p:nvPr>
        </p:nvSpPr>
        <p:spPr>
          <a:xfrm>
            <a:off x="327019"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5" name="Google Shape;235;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rPr lang="en-US"/>
              <a:t>rework flow</a:t>
            </a:r>
            <a:endParaRPr/>
          </a:p>
        </p:txBody>
      </p:sp>
      <p:sp>
        <p:nvSpPr>
          <p:cNvPr id="236" name="Google Shape;236;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92848edcbe_0_18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92848edcbe_0_18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00" name="Google Shape;400;g292848edcbe_0_18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6cddedb52e_1_4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0" name="Google Shape;410;g26cddedb52e_1_47: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411" name="Google Shape;411;g26cddedb52e_1_47: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92848edcbe_0_23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92848edcbe_0_23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19" name="Google Shape;419;g292848edcbe_0_23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6cddedb52e_1_54:notes"/>
          <p:cNvSpPr/>
          <p:nvPr>
            <p:ph idx="2" type="sldImg"/>
          </p:nvPr>
        </p:nvSpPr>
        <p:spPr>
          <a:xfrm>
            <a:off x="327019"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6cddedb52e_1_5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45" name="Google Shape;445;g26cddedb52e_1_5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92848edcbe_0_18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92848edcbe_0_18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53" name="Google Shape;453;g292848edcbe_0_18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92848edcbe_0_20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92848edcbe_0_20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62" name="Google Shape;462;g292848edcbe_0_20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92848edcbe_0_21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92848edcbe_0_21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70" name="Google Shape;470;g292848edcbe_0_21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92848edcbe_0_21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92848edcbe_0_21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79" name="Google Shape;479;g292848edcbe_0_21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92848edcbe_0_24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6" name="Google Shape;486;g292848edcbe_0_24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487" name="Google Shape;487;g292848edcbe_0_24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6cddedb52e_1_69:notes"/>
          <p:cNvSpPr/>
          <p:nvPr>
            <p:ph idx="2" type="sldImg"/>
          </p:nvPr>
        </p:nvSpPr>
        <p:spPr>
          <a:xfrm>
            <a:off x="327019"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6cddedb52e_1_6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98" name="Google Shape;498;g26cddedb52e_1_6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5cb32a4a56_1_51:notes"/>
          <p:cNvSpPr/>
          <p:nvPr>
            <p:ph idx="2" type="sldImg"/>
          </p:nvPr>
        </p:nvSpPr>
        <p:spPr>
          <a:xfrm>
            <a:off x="3810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5cb32a4a56_1_51: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47" name="Google Shape;247;g25cb32a4a56_1_51:notes"/>
          <p:cNvSpPr txBox="1"/>
          <p:nvPr>
            <p:ph idx="12" type="sldNum"/>
          </p:nvPr>
        </p:nvSpPr>
        <p:spPr>
          <a:xfrm>
            <a:off x="3884612" y="8846540"/>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92848edcbe_0_54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5" name="Google Shape;505;g292848edcbe_0_54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506" name="Google Shape;506;g292848edcbe_0_54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6cddedb52e_1_78:notes"/>
          <p:cNvSpPr/>
          <p:nvPr>
            <p:ph idx="2" type="sldImg"/>
          </p:nvPr>
        </p:nvSpPr>
        <p:spPr>
          <a:xfrm>
            <a:off x="327019"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6cddedb52e_1_7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17" name="Google Shape;517;g26cddedb52e_1_7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92848edcbe_0_29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92848edcbe_0_29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25" name="Google Shape;525;g292848edcbe_0_29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92848edcbe_0_30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92848edcbe_0_30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34" name="Google Shape;534;g292848edcbe_0_30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92848edcbe_0_31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92848edcbe_0_31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44" name="Google Shape;544;g292848edcbe_0_31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92848edcbe_0_35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92848edcbe_0_35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54" name="Google Shape;554;g292848edcbe_0_35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92848edcbe_0_39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92848edcbe_0_39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68" name="Google Shape;568;g292848edcbe_0_39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92848edcbe_0_40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92848edcbe_0_40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78" name="Google Shape;578;g292848edcbe_0_40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92848edcbe_0_41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292848edcbe_0_41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90" name="Google Shape;590;g292848edcbe_0_41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4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4" name="Google Shape;604;p4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605" name="Google Shape;605;p4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c63b9f26a2_0_104:notes"/>
          <p:cNvSpPr/>
          <p:nvPr>
            <p:ph idx="2" type="sldImg"/>
          </p:nvPr>
        </p:nvSpPr>
        <p:spPr>
          <a:xfrm>
            <a:off x="3810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c63b9f26a2_0_104: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56" name="Google Shape;256;g2c63b9f26a2_0_104:notes"/>
          <p:cNvSpPr txBox="1"/>
          <p:nvPr>
            <p:ph idx="12" type="sldNum"/>
          </p:nvPr>
        </p:nvSpPr>
        <p:spPr>
          <a:xfrm>
            <a:off x="3884612" y="8846540"/>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3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2" name="Google Shape;612;p39: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613" name="Google Shape;613;p39: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92848edcbe_0_48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9" name="Google Shape;629;g292848edcbe_0_484: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630" name="Google Shape;630;g292848edcbe_0_484: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c63b9f26a2_0_5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2" name="Google Shape;262;g2c63b9f26a2_0_53: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63" name="Google Shape;263;g2c63b9f26a2_0_53: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c63b9f26a2_0_59:notes"/>
          <p:cNvSpPr/>
          <p:nvPr>
            <p:ph idx="2" type="sldImg"/>
          </p:nvPr>
        </p:nvSpPr>
        <p:spPr>
          <a:xfrm>
            <a:off x="3810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c63b9f26a2_0_59: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70" name="Google Shape;270;g2c63b9f26a2_0_59:notes"/>
          <p:cNvSpPr txBox="1"/>
          <p:nvPr>
            <p:ph idx="12" type="sldNum"/>
          </p:nvPr>
        </p:nvSpPr>
        <p:spPr>
          <a:xfrm>
            <a:off x="3884612" y="8846540"/>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c63b9f26a2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g2c63b9f26a2_0_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77" name="Google Shape;277;g2c63b9f26a2_0_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6cddedb52e_1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5" name="Google Shape;285;g26cddedb52e_1_0: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286" name="Google Shape;286;g26cddedb52e_1_0: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2" name="Google Shape;292;p5: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293" name="Google Shape;293;p5: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 name="Google Shape;16;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2"/>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12"/>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59" name="Google Shape;59;p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14"/>
          <p:cNvSpPr txBox="1"/>
          <p:nvPr>
            <p:ph type="title"/>
          </p:nvPr>
        </p:nvSpPr>
        <p:spPr>
          <a:xfrm>
            <a:off x="457200" y="448525"/>
            <a:ext cx="8229600" cy="555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5" name="Google Shape;65;p1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6" name="Google Shape;66;p1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7" name="Google Shape;67;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8" name="Shape 68"/>
        <p:cNvGrpSpPr/>
        <p:nvPr/>
      </p:nvGrpSpPr>
      <p:grpSpPr>
        <a:xfrm>
          <a:off x="0" y="0"/>
          <a:ext cx="0" cy="0"/>
          <a:chOff x="0" y="0"/>
          <a:chExt cx="0" cy="0"/>
        </a:xfrm>
      </p:grpSpPr>
      <p:sp>
        <p:nvSpPr>
          <p:cNvPr id="69" name="Google Shape;69;p1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71" name="Google Shape;71;p1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72" name="Google Shape;72;p1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3" name="Shape 73"/>
        <p:cNvGrpSpPr/>
        <p:nvPr/>
      </p:nvGrpSpPr>
      <p:grpSpPr>
        <a:xfrm>
          <a:off x="0" y="0"/>
          <a:ext cx="0" cy="0"/>
          <a:chOff x="0" y="0"/>
          <a:chExt cx="0" cy="0"/>
        </a:xfrm>
      </p:grpSpPr>
      <p:sp>
        <p:nvSpPr>
          <p:cNvPr id="74" name="Google Shape;74;p1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p16"/>
          <p:cNvSpPr/>
          <p:nvPr>
            <p:ph idx="2" type="pic"/>
          </p:nvPr>
        </p:nvSpPr>
        <p:spPr>
          <a:xfrm>
            <a:off x="1792288" y="685800"/>
            <a:ext cx="5486400" cy="3086100"/>
          </a:xfrm>
          <a:prstGeom prst="rect">
            <a:avLst/>
          </a:prstGeom>
          <a:noFill/>
          <a:ln>
            <a:noFill/>
          </a:ln>
        </p:spPr>
      </p:sp>
      <p:sp>
        <p:nvSpPr>
          <p:cNvPr id="76" name="Google Shape;76;p1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77" name="Google Shape;77;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17"/>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p17"/>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1" name="Google Shape;81;p17"/>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8"/>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4" name="Google Shape;84;p18"/>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p18"/>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18"/>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 name="Shape 91"/>
        <p:cNvGrpSpPr/>
        <p:nvPr/>
      </p:nvGrpSpPr>
      <p:grpSpPr>
        <a:xfrm>
          <a:off x="0" y="0"/>
          <a:ext cx="0" cy="0"/>
          <a:chOff x="0" y="0"/>
          <a:chExt cx="0" cy="0"/>
        </a:xfrm>
      </p:grpSpPr>
      <p:sp>
        <p:nvSpPr>
          <p:cNvPr id="92" name="Google Shape;92;p20"/>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20"/>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94" name="Google Shape;94;p2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5" name="Shape 95"/>
        <p:cNvGrpSpPr/>
        <p:nvPr/>
      </p:nvGrpSpPr>
      <p:grpSpPr>
        <a:xfrm>
          <a:off x="0" y="0"/>
          <a:ext cx="0" cy="0"/>
          <a:chOff x="0" y="0"/>
          <a:chExt cx="0" cy="0"/>
        </a:xfrm>
      </p:grpSpPr>
      <p:sp>
        <p:nvSpPr>
          <p:cNvPr id="96" name="Google Shape;96;p21"/>
          <p:cNvSpPr txBox="1"/>
          <p:nvPr>
            <p:ph type="title"/>
          </p:nvPr>
        </p:nvSpPr>
        <p:spPr>
          <a:xfrm>
            <a:off x="457200" y="463952"/>
            <a:ext cx="8229600" cy="3936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p21"/>
          <p:cNvSpPr txBox="1"/>
          <p:nvPr>
            <p:ph idx="1" type="body"/>
          </p:nvPr>
        </p:nvSpPr>
        <p:spPr>
          <a:xfrm>
            <a:off x="457200" y="1020994"/>
            <a:ext cx="8229600" cy="36654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98" name="Google Shape;98;p2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22"/>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p22"/>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463951"/>
            <a:ext cx="8229600" cy="559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093338"/>
            <a:ext cx="8229600" cy="3593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2" name="Shape 102"/>
        <p:cNvGrpSpPr/>
        <p:nvPr/>
      </p:nvGrpSpPr>
      <p:grpSpPr>
        <a:xfrm>
          <a:off x="0" y="0"/>
          <a:ext cx="0" cy="0"/>
          <a:chOff x="0" y="0"/>
          <a:chExt cx="0" cy="0"/>
        </a:xfrm>
      </p:grpSpPr>
      <p:sp>
        <p:nvSpPr>
          <p:cNvPr id="103" name="Google Shape;103;p23"/>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23"/>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05" name="Google Shape;105;p23"/>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06" name="Google Shape;106;p2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7" name="Shape 107"/>
        <p:cNvGrpSpPr/>
        <p:nvPr/>
      </p:nvGrpSpPr>
      <p:grpSpPr>
        <a:xfrm>
          <a:off x="0" y="0"/>
          <a:ext cx="0" cy="0"/>
          <a:chOff x="0" y="0"/>
          <a:chExt cx="0" cy="0"/>
        </a:xfrm>
      </p:grpSpPr>
      <p:sp>
        <p:nvSpPr>
          <p:cNvPr id="108" name="Google Shape;108;p24"/>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24"/>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10" name="Google Shape;110;p24"/>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11" name="Google Shape;111;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2" name="Shape 112"/>
        <p:cNvGrpSpPr/>
        <p:nvPr/>
      </p:nvGrpSpPr>
      <p:grpSpPr>
        <a:xfrm>
          <a:off x="0" y="0"/>
          <a:ext cx="0" cy="0"/>
          <a:chOff x="0" y="0"/>
          <a:chExt cx="0" cy="0"/>
        </a:xfrm>
      </p:grpSpPr>
      <p:sp>
        <p:nvSpPr>
          <p:cNvPr id="113" name="Google Shape;113;p25"/>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4" name="Google Shape;114;p25"/>
          <p:cNvSpPr/>
          <p:nvPr>
            <p:ph idx="2" type="pic"/>
          </p:nvPr>
        </p:nvSpPr>
        <p:spPr>
          <a:xfrm>
            <a:off x="1792288" y="685800"/>
            <a:ext cx="5486400" cy="3086100"/>
          </a:xfrm>
          <a:prstGeom prst="rect">
            <a:avLst/>
          </a:prstGeom>
          <a:noFill/>
          <a:ln>
            <a:noFill/>
          </a:ln>
        </p:spPr>
      </p:sp>
      <p:sp>
        <p:nvSpPr>
          <p:cNvPr id="115" name="Google Shape;115;p25"/>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16" name="Google Shape;116;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p26"/>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p26"/>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0" name="Google Shape;120;p26"/>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p27"/>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 name="Google Shape;123;p27"/>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4" name="Google Shape;124;p27"/>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5" name="Google Shape;125;p27"/>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0" name="Shape 130"/>
        <p:cNvGrpSpPr/>
        <p:nvPr/>
      </p:nvGrpSpPr>
      <p:grpSpPr>
        <a:xfrm>
          <a:off x="0" y="0"/>
          <a:ext cx="0" cy="0"/>
          <a:chOff x="0" y="0"/>
          <a:chExt cx="0" cy="0"/>
        </a:xfrm>
      </p:grpSpPr>
      <p:sp>
        <p:nvSpPr>
          <p:cNvPr id="131" name="Google Shape;131;p29"/>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2" name="Google Shape;132;p29"/>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33" name="Google Shape;133;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4" name="Shape 134"/>
        <p:cNvGrpSpPr/>
        <p:nvPr/>
      </p:nvGrpSpPr>
      <p:grpSpPr>
        <a:xfrm>
          <a:off x="0" y="0"/>
          <a:ext cx="0" cy="0"/>
          <a:chOff x="0" y="0"/>
          <a:chExt cx="0" cy="0"/>
        </a:xfrm>
      </p:grpSpPr>
      <p:sp>
        <p:nvSpPr>
          <p:cNvPr id="135" name="Google Shape;135;p30"/>
          <p:cNvSpPr txBox="1"/>
          <p:nvPr>
            <p:ph type="title"/>
          </p:nvPr>
        </p:nvSpPr>
        <p:spPr>
          <a:xfrm>
            <a:off x="457200" y="463951"/>
            <a:ext cx="8229600" cy="4962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6" name="Google Shape;136;p30"/>
          <p:cNvSpPr txBox="1"/>
          <p:nvPr>
            <p:ph idx="1" type="body"/>
          </p:nvPr>
        </p:nvSpPr>
        <p:spPr>
          <a:xfrm>
            <a:off x="457200" y="1114313"/>
            <a:ext cx="8229600" cy="38031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37" name="Google Shape;137;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 name="Shape 138"/>
        <p:cNvGrpSpPr/>
        <p:nvPr/>
      </p:nvGrpSpPr>
      <p:grpSpPr>
        <a:xfrm>
          <a:off x="0" y="0"/>
          <a:ext cx="0" cy="0"/>
          <a:chOff x="0" y="0"/>
          <a:chExt cx="0" cy="0"/>
        </a:xfrm>
      </p:grpSpPr>
      <p:sp>
        <p:nvSpPr>
          <p:cNvPr id="139" name="Google Shape;139;p3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p3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1" name="Shape 141"/>
        <p:cNvGrpSpPr/>
        <p:nvPr/>
      </p:nvGrpSpPr>
      <p:grpSpPr>
        <a:xfrm>
          <a:off x="0" y="0"/>
          <a:ext cx="0" cy="0"/>
          <a:chOff x="0" y="0"/>
          <a:chExt cx="0" cy="0"/>
        </a:xfrm>
      </p:grpSpPr>
      <p:sp>
        <p:nvSpPr>
          <p:cNvPr id="142" name="Google Shape;142;p32"/>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3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44" name="Google Shape;144;p3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45" name="Google Shape;145;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46" name="Shape 146"/>
        <p:cNvGrpSpPr/>
        <p:nvPr/>
      </p:nvGrpSpPr>
      <p:grpSpPr>
        <a:xfrm>
          <a:off x="0" y="0"/>
          <a:ext cx="0" cy="0"/>
          <a:chOff x="0" y="0"/>
          <a:chExt cx="0" cy="0"/>
        </a:xfrm>
      </p:grpSpPr>
      <p:sp>
        <p:nvSpPr>
          <p:cNvPr id="147" name="Google Shape;147;p3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p3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49" name="Google Shape;149;p3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50" name="Google Shape;150;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51" name="Shape 151"/>
        <p:cNvGrpSpPr/>
        <p:nvPr/>
      </p:nvGrpSpPr>
      <p:grpSpPr>
        <a:xfrm>
          <a:off x="0" y="0"/>
          <a:ext cx="0" cy="0"/>
          <a:chOff x="0" y="0"/>
          <a:chExt cx="0" cy="0"/>
        </a:xfrm>
      </p:grpSpPr>
      <p:sp>
        <p:nvSpPr>
          <p:cNvPr id="152" name="Google Shape;152;p3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p34"/>
          <p:cNvSpPr/>
          <p:nvPr>
            <p:ph idx="2" type="pic"/>
          </p:nvPr>
        </p:nvSpPr>
        <p:spPr>
          <a:xfrm>
            <a:off x="1792288" y="685800"/>
            <a:ext cx="5486400" cy="3086100"/>
          </a:xfrm>
          <a:prstGeom prst="rect">
            <a:avLst/>
          </a:prstGeom>
          <a:noFill/>
          <a:ln>
            <a:noFill/>
          </a:ln>
        </p:spPr>
      </p:sp>
      <p:sp>
        <p:nvSpPr>
          <p:cNvPr id="154" name="Google Shape;154;p3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55" name="Google Shape;155;p3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6" name="Shape 156"/>
        <p:cNvGrpSpPr/>
        <p:nvPr/>
      </p:nvGrpSpPr>
      <p:grpSpPr>
        <a:xfrm>
          <a:off x="0" y="0"/>
          <a:ext cx="0" cy="0"/>
          <a:chOff x="0" y="0"/>
          <a:chExt cx="0" cy="0"/>
        </a:xfrm>
      </p:grpSpPr>
      <p:sp>
        <p:nvSpPr>
          <p:cNvPr id="157" name="Google Shape;157;p35"/>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8" name="Google Shape;158;p35"/>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9" name="Google Shape;159;p35"/>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36"/>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2" name="Google Shape;162;p36"/>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3" name="Google Shape;163;p36"/>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4" name="Google Shape;164;p36"/>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65" name="Shape 165"/>
        <p:cNvGrpSpPr/>
        <p:nvPr/>
      </p:nvGrpSpPr>
      <p:grpSpPr>
        <a:xfrm>
          <a:off x="0" y="0"/>
          <a:ext cx="0" cy="0"/>
          <a:chOff x="0" y="0"/>
          <a:chExt cx="0" cy="0"/>
        </a:xfrm>
      </p:grpSpPr>
      <p:sp>
        <p:nvSpPr>
          <p:cNvPr id="166" name="Google Shape;166;p37"/>
          <p:cNvSpPr txBox="1"/>
          <p:nvPr>
            <p:ph type="title"/>
          </p:nvPr>
        </p:nvSpPr>
        <p:spPr>
          <a:xfrm>
            <a:off x="457200" y="0"/>
            <a:ext cx="82296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7" name="Google Shape;167;p37"/>
          <p:cNvSpPr txBox="1"/>
          <p:nvPr>
            <p:ph idx="1" type="body"/>
          </p:nvPr>
        </p:nvSpPr>
        <p:spPr>
          <a:xfrm>
            <a:off x="152400" y="971550"/>
            <a:ext cx="8991600" cy="38862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68" name="Google Shape;168;p37"/>
          <p:cNvSpPr txBox="1"/>
          <p:nvPr>
            <p:ph idx="10" type="dt"/>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9" name="Google Shape;169;p37"/>
          <p:cNvSpPr txBox="1"/>
          <p:nvPr>
            <p:ph idx="11" type="ftr"/>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0" name="Google Shape;170;p37"/>
          <p:cNvSpPr txBox="1"/>
          <p:nvPr>
            <p:ph idx="12" type="sldNum"/>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5" name="Shape 175"/>
        <p:cNvGrpSpPr/>
        <p:nvPr/>
      </p:nvGrpSpPr>
      <p:grpSpPr>
        <a:xfrm>
          <a:off x="0" y="0"/>
          <a:ext cx="0" cy="0"/>
          <a:chOff x="0" y="0"/>
          <a:chExt cx="0" cy="0"/>
        </a:xfrm>
      </p:grpSpPr>
      <p:sp>
        <p:nvSpPr>
          <p:cNvPr id="176" name="Google Shape;176;p39"/>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7" name="Google Shape;177;p39"/>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78" name="Google Shape;178;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9" name="Shape 179"/>
        <p:cNvGrpSpPr/>
        <p:nvPr/>
      </p:nvGrpSpPr>
      <p:grpSpPr>
        <a:xfrm>
          <a:off x="0" y="0"/>
          <a:ext cx="0" cy="0"/>
          <a:chOff x="0" y="0"/>
          <a:chExt cx="0" cy="0"/>
        </a:xfrm>
      </p:grpSpPr>
      <p:sp>
        <p:nvSpPr>
          <p:cNvPr id="180" name="Google Shape;180;p40"/>
          <p:cNvSpPr txBox="1"/>
          <p:nvPr>
            <p:ph type="title"/>
          </p:nvPr>
        </p:nvSpPr>
        <p:spPr>
          <a:xfrm>
            <a:off x="457200" y="419301"/>
            <a:ext cx="8229600" cy="6372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1" name="Google Shape;181;p40"/>
          <p:cNvSpPr txBox="1"/>
          <p:nvPr>
            <p:ph idx="1" type="body"/>
          </p:nvPr>
        </p:nvSpPr>
        <p:spPr>
          <a:xfrm>
            <a:off x="457200" y="1128300"/>
            <a:ext cx="8229600" cy="35580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82" name="Google Shape;182;p4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41"/>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5" name="Google Shape;185;p41"/>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6" name="Google Shape;186;p41"/>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7" name="Shape 187"/>
        <p:cNvGrpSpPr/>
        <p:nvPr/>
      </p:nvGrpSpPr>
      <p:grpSpPr>
        <a:xfrm>
          <a:off x="0" y="0"/>
          <a:ext cx="0" cy="0"/>
          <a:chOff x="0" y="0"/>
          <a:chExt cx="0" cy="0"/>
        </a:xfrm>
      </p:grpSpPr>
      <p:sp>
        <p:nvSpPr>
          <p:cNvPr id="188" name="Google Shape;188;p42"/>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9" name="Google Shape;189;p42"/>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0" name="Shape 190"/>
        <p:cNvGrpSpPr/>
        <p:nvPr/>
      </p:nvGrpSpPr>
      <p:grpSpPr>
        <a:xfrm>
          <a:off x="0" y="0"/>
          <a:ext cx="0" cy="0"/>
          <a:chOff x="0" y="0"/>
          <a:chExt cx="0" cy="0"/>
        </a:xfrm>
      </p:grpSpPr>
      <p:sp>
        <p:nvSpPr>
          <p:cNvPr id="191" name="Google Shape;191;p43"/>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2" name="Google Shape;192;p43"/>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93" name="Google Shape;193;p43"/>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94" name="Google Shape;194;p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95" name="Shape 195"/>
        <p:cNvGrpSpPr/>
        <p:nvPr/>
      </p:nvGrpSpPr>
      <p:grpSpPr>
        <a:xfrm>
          <a:off x="0" y="0"/>
          <a:ext cx="0" cy="0"/>
          <a:chOff x="0" y="0"/>
          <a:chExt cx="0" cy="0"/>
        </a:xfrm>
      </p:grpSpPr>
      <p:sp>
        <p:nvSpPr>
          <p:cNvPr id="196" name="Google Shape;196;p44"/>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7" name="Google Shape;197;p44"/>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98" name="Google Shape;198;p44"/>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99" name="Google Shape;199;p4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5"/>
          <p:cNvSpPr txBox="1"/>
          <p:nvPr>
            <p:ph type="title"/>
          </p:nvPr>
        </p:nvSpPr>
        <p:spPr>
          <a:xfrm>
            <a:off x="388725" y="420375"/>
            <a:ext cx="8229600" cy="5598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 type="body"/>
          </p:nvPr>
        </p:nvSpPr>
        <p:spPr>
          <a:xfrm>
            <a:off x="457200" y="1749028"/>
            <a:ext cx="4038600" cy="31089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 name="Google Shape;27;p5"/>
          <p:cNvSpPr txBox="1"/>
          <p:nvPr>
            <p:ph idx="2" type="body"/>
          </p:nvPr>
        </p:nvSpPr>
        <p:spPr>
          <a:xfrm>
            <a:off x="4648200" y="1749028"/>
            <a:ext cx="4038600" cy="31089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8" name="Google Shape;28;p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00" name="Shape 200"/>
        <p:cNvGrpSpPr/>
        <p:nvPr/>
      </p:nvGrpSpPr>
      <p:grpSpPr>
        <a:xfrm>
          <a:off x="0" y="0"/>
          <a:ext cx="0" cy="0"/>
          <a:chOff x="0" y="0"/>
          <a:chExt cx="0" cy="0"/>
        </a:xfrm>
      </p:grpSpPr>
      <p:sp>
        <p:nvSpPr>
          <p:cNvPr id="201" name="Google Shape;201;p45"/>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2" name="Google Shape;202;p45"/>
          <p:cNvSpPr/>
          <p:nvPr>
            <p:ph idx="2" type="pic"/>
          </p:nvPr>
        </p:nvSpPr>
        <p:spPr>
          <a:xfrm>
            <a:off x="1792288" y="685800"/>
            <a:ext cx="5486400" cy="3086100"/>
          </a:xfrm>
          <a:prstGeom prst="rect">
            <a:avLst/>
          </a:prstGeom>
          <a:noFill/>
          <a:ln>
            <a:noFill/>
          </a:ln>
        </p:spPr>
      </p:sp>
      <p:sp>
        <p:nvSpPr>
          <p:cNvPr id="203" name="Google Shape;203;p45"/>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204" name="Google Shape;204;p4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5" name="Shape 205"/>
        <p:cNvGrpSpPr/>
        <p:nvPr/>
      </p:nvGrpSpPr>
      <p:grpSpPr>
        <a:xfrm>
          <a:off x="0" y="0"/>
          <a:ext cx="0" cy="0"/>
          <a:chOff x="0" y="0"/>
          <a:chExt cx="0" cy="0"/>
        </a:xfrm>
      </p:grpSpPr>
      <p:sp>
        <p:nvSpPr>
          <p:cNvPr id="206" name="Google Shape;206;p46"/>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7" name="Google Shape;207;p46"/>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8" name="Google Shape;208;p46"/>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9" name="Google Shape;209;p46"/>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9" name="Shape 29"/>
        <p:cNvGrpSpPr/>
        <p:nvPr/>
      </p:nvGrpSpPr>
      <p:grpSpPr>
        <a:xfrm>
          <a:off x="0" y="0"/>
          <a:ext cx="0" cy="0"/>
          <a:chOff x="0" y="0"/>
          <a:chExt cx="0" cy="0"/>
        </a:xfrm>
      </p:grpSpPr>
      <p:sp>
        <p:nvSpPr>
          <p:cNvPr id="30" name="Google Shape;30;p6"/>
          <p:cNvSpPr txBox="1"/>
          <p:nvPr>
            <p:ph type="title"/>
          </p:nvPr>
        </p:nvSpPr>
        <p:spPr>
          <a:xfrm>
            <a:off x="420688" y="641510"/>
            <a:ext cx="3008400" cy="871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2" name="Google Shape;32;p6"/>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3" name="Google Shape;33;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4" name="Shape 34"/>
        <p:cNvGrpSpPr/>
        <p:nvPr/>
      </p:nvGrpSpPr>
      <p:grpSpPr>
        <a:xfrm>
          <a:off x="0" y="0"/>
          <a:ext cx="0" cy="0"/>
          <a:chOff x="0" y="0"/>
          <a:chExt cx="0" cy="0"/>
        </a:xfrm>
      </p:grpSpPr>
      <p:sp>
        <p:nvSpPr>
          <p:cNvPr id="35" name="Google Shape;35;p7"/>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
          <p:cNvSpPr/>
          <p:nvPr>
            <p:ph idx="2" type="pic"/>
          </p:nvPr>
        </p:nvSpPr>
        <p:spPr>
          <a:xfrm>
            <a:off x="1792288" y="685800"/>
            <a:ext cx="5486400" cy="3086100"/>
          </a:xfrm>
          <a:prstGeom prst="rect">
            <a:avLst/>
          </a:prstGeom>
          <a:noFill/>
          <a:ln>
            <a:noFill/>
          </a:ln>
        </p:spPr>
      </p:sp>
      <p:sp>
        <p:nvSpPr>
          <p:cNvPr id="37" name="Google Shape;37;p7"/>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8" name="Google Shape;38;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8"/>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8"/>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8"/>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9"/>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9"/>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9"/>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11"/>
          <p:cNvSpPr txBox="1"/>
          <p:nvPr>
            <p:ph type="title"/>
          </p:nvPr>
        </p:nvSpPr>
        <p:spPr>
          <a:xfrm>
            <a:off x="457200" y="463951"/>
            <a:ext cx="8229600" cy="5487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1"/>
          <p:cNvSpPr txBox="1"/>
          <p:nvPr>
            <p:ph idx="1" type="body"/>
          </p:nvPr>
        </p:nvSpPr>
        <p:spPr>
          <a:xfrm>
            <a:off x="457200" y="1107838"/>
            <a:ext cx="8229600" cy="35787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5" name="Google Shape;55;p1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0" Type="http://schemas.openxmlformats.org/officeDocument/2006/relationships/theme" Target="../theme/theme5.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10" Type="http://schemas.openxmlformats.org/officeDocument/2006/relationships/theme" Target="../theme/theme4.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11" Type="http://schemas.openxmlformats.org/officeDocument/2006/relationships/theme" Target="../theme/theme1.xml"/><Relationship Id="rId10" Type="http://schemas.openxmlformats.org/officeDocument/2006/relationships/slideLayout" Target="../slideLayouts/slideLayout33.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10" Type="http://schemas.openxmlformats.org/officeDocument/2006/relationships/theme" Target="../theme/theme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88725" y="420375"/>
            <a:ext cx="8229600" cy="5598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126251"/>
            <a:ext cx="8229600" cy="34686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457200" y="448525"/>
            <a:ext cx="8229600" cy="5556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ph idx="1" type="body"/>
          </p:nvPr>
        </p:nvSpPr>
        <p:spPr>
          <a:xfrm>
            <a:off x="457200" y="1136701"/>
            <a:ext cx="8229600" cy="34581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1" name="Google Shape;51;p1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7" name="Shape 87"/>
        <p:cNvGrpSpPr/>
        <p:nvPr/>
      </p:nvGrpSpPr>
      <p:grpSpPr>
        <a:xfrm>
          <a:off x="0" y="0"/>
          <a:ext cx="0" cy="0"/>
          <a:chOff x="0" y="0"/>
          <a:chExt cx="0" cy="0"/>
        </a:xfrm>
      </p:grpSpPr>
      <p:sp>
        <p:nvSpPr>
          <p:cNvPr id="88" name="Google Shape;88;p19"/>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p19"/>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Google Shape;90;p1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6" name="Shape 126"/>
        <p:cNvGrpSpPr/>
        <p:nvPr/>
      </p:nvGrpSpPr>
      <p:grpSpPr>
        <a:xfrm>
          <a:off x="0" y="0"/>
          <a:ext cx="0" cy="0"/>
          <a:chOff x="0" y="0"/>
          <a:chExt cx="0" cy="0"/>
        </a:xfrm>
      </p:grpSpPr>
      <p:sp>
        <p:nvSpPr>
          <p:cNvPr id="127" name="Google Shape;127;p28"/>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 name="Google Shape;128;p28"/>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9" name="Google Shape;129;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71" name="Shape 171"/>
        <p:cNvGrpSpPr/>
        <p:nvPr/>
      </p:nvGrpSpPr>
      <p:grpSpPr>
        <a:xfrm>
          <a:off x="0" y="0"/>
          <a:ext cx="0" cy="0"/>
          <a:chOff x="0" y="0"/>
          <a:chExt cx="0" cy="0"/>
        </a:xfrm>
      </p:grpSpPr>
      <p:sp>
        <p:nvSpPr>
          <p:cNvPr id="172" name="Google Shape;172;p38"/>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3" name="Google Shape;173;p38"/>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4" name="Google Shape;174;p3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3.xml"/><Relationship Id="rId3" Type="http://schemas.openxmlformats.org/officeDocument/2006/relationships/image" Target="../media/image30.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5.xml"/><Relationship Id="rId3" Type="http://schemas.openxmlformats.org/officeDocument/2006/relationships/image" Target="../media/image30.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7.xml"/><Relationship Id="rId3" Type="http://schemas.openxmlformats.org/officeDocument/2006/relationships/image" Target="../media/image37.png"/><Relationship Id="rId4" Type="http://schemas.openxmlformats.org/officeDocument/2006/relationships/image" Target="../media/image33.png"/><Relationship Id="rId5"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25.png"/><Relationship Id="rId4" Type="http://schemas.openxmlformats.org/officeDocument/2006/relationships/image" Target="../media/image32.png"/><Relationship Id="rId5"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7"/>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215" name="Google Shape;215;p47"/>
          <p:cNvSpPr/>
          <p:nvPr/>
        </p:nvSpPr>
        <p:spPr>
          <a:xfrm>
            <a:off x="2393734" y="863165"/>
            <a:ext cx="1245600" cy="1148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47"/>
          <p:cNvSpPr/>
          <p:nvPr/>
        </p:nvSpPr>
        <p:spPr>
          <a:xfrm>
            <a:off x="2684621" y="3236528"/>
            <a:ext cx="738900" cy="6432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47"/>
          <p:cNvSpPr/>
          <p:nvPr/>
        </p:nvSpPr>
        <p:spPr>
          <a:xfrm>
            <a:off x="4015069" y="3879685"/>
            <a:ext cx="738900" cy="6432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47"/>
          <p:cNvSpPr/>
          <p:nvPr/>
        </p:nvSpPr>
        <p:spPr>
          <a:xfrm>
            <a:off x="115250" y="1206752"/>
            <a:ext cx="738900" cy="6432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47"/>
          <p:cNvSpPr/>
          <p:nvPr/>
        </p:nvSpPr>
        <p:spPr>
          <a:xfrm>
            <a:off x="2078078" y="2384152"/>
            <a:ext cx="738900" cy="6432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47"/>
          <p:cNvSpPr/>
          <p:nvPr/>
        </p:nvSpPr>
        <p:spPr>
          <a:xfrm>
            <a:off x="572469" y="2384152"/>
            <a:ext cx="1144500" cy="10707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47"/>
          <p:cNvSpPr/>
          <p:nvPr/>
        </p:nvSpPr>
        <p:spPr>
          <a:xfrm>
            <a:off x="2977994" y="3648591"/>
            <a:ext cx="738900" cy="6432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47"/>
          <p:cNvSpPr/>
          <p:nvPr/>
        </p:nvSpPr>
        <p:spPr>
          <a:xfrm>
            <a:off x="471433" y="2983753"/>
            <a:ext cx="1245600" cy="1148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47"/>
          <p:cNvSpPr/>
          <p:nvPr/>
        </p:nvSpPr>
        <p:spPr>
          <a:xfrm>
            <a:off x="3766563" y="2882897"/>
            <a:ext cx="738900" cy="6432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47"/>
          <p:cNvSpPr/>
          <p:nvPr/>
        </p:nvSpPr>
        <p:spPr>
          <a:xfrm>
            <a:off x="2154042" y="4291748"/>
            <a:ext cx="738900" cy="6432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47"/>
          <p:cNvSpPr/>
          <p:nvPr/>
        </p:nvSpPr>
        <p:spPr>
          <a:xfrm>
            <a:off x="2816918" y="2384152"/>
            <a:ext cx="738900" cy="6432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47"/>
          <p:cNvSpPr txBox="1"/>
          <p:nvPr>
            <p:ph type="title"/>
          </p:nvPr>
        </p:nvSpPr>
        <p:spPr>
          <a:xfrm>
            <a:off x="737275" y="2047825"/>
            <a:ext cx="4191600" cy="63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lang="en-US" sz="7100">
                <a:solidFill>
                  <a:schemeClr val="dk1"/>
                </a:solidFill>
                <a:latin typeface="Dancing Script"/>
                <a:ea typeface="Dancing Script"/>
                <a:cs typeface="Dancing Script"/>
                <a:sym typeface="Dancing Script"/>
              </a:rPr>
              <a:t>Welcome!</a:t>
            </a:r>
            <a:endParaRPr b="1" sz="7100">
              <a:solidFill>
                <a:schemeClr val="dk1"/>
              </a:solidFill>
              <a:latin typeface="Dancing Script"/>
              <a:ea typeface="Dancing Script"/>
              <a:cs typeface="Dancing Script"/>
              <a:sym typeface="Dancing Script"/>
            </a:endParaRPr>
          </a:p>
        </p:txBody>
      </p:sp>
      <p:sp>
        <p:nvSpPr>
          <p:cNvPr id="227" name="Google Shape;227;p47"/>
          <p:cNvSpPr/>
          <p:nvPr/>
        </p:nvSpPr>
        <p:spPr>
          <a:xfrm>
            <a:off x="407233" y="544425"/>
            <a:ext cx="1144500" cy="10707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47"/>
          <p:cNvSpPr/>
          <p:nvPr/>
        </p:nvSpPr>
        <p:spPr>
          <a:xfrm>
            <a:off x="872145" y="4291736"/>
            <a:ext cx="738900" cy="6432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7"/>
          <p:cNvSpPr/>
          <p:nvPr/>
        </p:nvSpPr>
        <p:spPr>
          <a:xfrm>
            <a:off x="1610973" y="768162"/>
            <a:ext cx="1245600" cy="1148400"/>
          </a:xfrm>
          <a:prstGeom prst="ellipse">
            <a:avLst/>
          </a:prstGeom>
          <a:solidFill>
            <a:srgbClr val="BF5700">
              <a:alpha val="303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47"/>
          <p:cNvSpPr/>
          <p:nvPr/>
        </p:nvSpPr>
        <p:spPr>
          <a:xfrm>
            <a:off x="1903231" y="3395373"/>
            <a:ext cx="490500" cy="4050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7"/>
          <p:cNvSpPr txBox="1"/>
          <p:nvPr>
            <p:ph idx="12" type="sldNum"/>
          </p:nvPr>
        </p:nvSpPr>
        <p:spPr>
          <a:xfrm>
            <a:off x="8556784" y="3562388"/>
            <a:ext cx="548700" cy="29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32" name="Google Shape;232;p47"/>
          <p:cNvSpPr txBox="1"/>
          <p:nvPr/>
        </p:nvSpPr>
        <p:spPr>
          <a:xfrm>
            <a:off x="4878325" y="890125"/>
            <a:ext cx="3597000" cy="142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3F3F3F"/>
                </a:solidFill>
                <a:latin typeface="Calibri"/>
                <a:ea typeface="Calibri"/>
                <a:cs typeface="Calibri"/>
                <a:sym typeface="Calibri"/>
              </a:rPr>
              <a:t>Question of the Day:</a:t>
            </a:r>
            <a:endParaRPr b="1" sz="3000">
              <a:solidFill>
                <a:srgbClr val="3F3F3F"/>
              </a:solidFill>
              <a:latin typeface="Calibri"/>
              <a:ea typeface="Calibri"/>
              <a:cs typeface="Calibri"/>
              <a:sym typeface="Calibri"/>
            </a:endParaRPr>
          </a:p>
          <a:p>
            <a:pPr indent="0" lvl="0" marL="0" rtl="0" algn="ctr">
              <a:spcBef>
                <a:spcPts val="0"/>
              </a:spcBef>
              <a:spcAft>
                <a:spcPts val="0"/>
              </a:spcAft>
              <a:buNone/>
            </a:pPr>
            <a:r>
              <a:rPr lang="en-US" sz="3000">
                <a:solidFill>
                  <a:srgbClr val="3F3F3F"/>
                </a:solidFill>
                <a:latin typeface="Calibri"/>
                <a:ea typeface="Calibri"/>
                <a:cs typeface="Calibri"/>
                <a:sym typeface="Calibri"/>
              </a:rPr>
              <a:t>Are you traveling this weekend?</a:t>
            </a:r>
            <a:endParaRPr sz="3000">
              <a:solidFill>
                <a:srgbClr val="3F3F3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6"/>
          <p:cNvSpPr txBox="1"/>
          <p:nvPr>
            <p:ph type="title"/>
          </p:nvPr>
        </p:nvSpPr>
        <p:spPr>
          <a:xfrm>
            <a:off x="457200" y="463951"/>
            <a:ext cx="8229600" cy="548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Create our own type, a point</a:t>
            </a:r>
            <a:endParaRPr/>
          </a:p>
        </p:txBody>
      </p:sp>
      <p:sp>
        <p:nvSpPr>
          <p:cNvPr id="307" name="Google Shape;307;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08" name="Google Shape;308;p56"/>
          <p:cNvSpPr/>
          <p:nvPr/>
        </p:nvSpPr>
        <p:spPr>
          <a:xfrm>
            <a:off x="443575" y="1431225"/>
            <a:ext cx="2726700" cy="31710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Point Class</a:t>
            </a:r>
            <a:endParaRPr>
              <a:latin typeface="Calibri"/>
              <a:ea typeface="Calibri"/>
              <a:cs typeface="Calibri"/>
              <a:sym typeface="Calibri"/>
            </a:endParaRPr>
          </a:p>
        </p:txBody>
      </p:sp>
      <p:sp>
        <p:nvSpPr>
          <p:cNvPr id="309" name="Google Shape;309;p56"/>
          <p:cNvSpPr/>
          <p:nvPr/>
        </p:nvSpPr>
        <p:spPr>
          <a:xfrm>
            <a:off x="638419" y="1895850"/>
            <a:ext cx="2337000" cy="9828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Fields</a:t>
            </a:r>
            <a:endParaRPr>
              <a:latin typeface="Calibri"/>
              <a:ea typeface="Calibri"/>
              <a:cs typeface="Calibri"/>
              <a:sym typeface="Calibri"/>
            </a:endParaRPr>
          </a:p>
          <a:p>
            <a:pPr indent="0" lvl="0" marL="0" rtl="0" algn="l">
              <a:spcBef>
                <a:spcPts val="0"/>
              </a:spcBef>
              <a:spcAft>
                <a:spcPts val="0"/>
              </a:spcAft>
              <a:buNone/>
            </a:pPr>
            <a:r>
              <a:rPr lang="en-US">
                <a:latin typeface="Courier New"/>
                <a:ea typeface="Courier New"/>
                <a:cs typeface="Courier New"/>
                <a:sym typeface="Courier New"/>
              </a:rPr>
              <a:t>x</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y</a:t>
            </a:r>
            <a:endParaRPr>
              <a:latin typeface="Courier New"/>
              <a:ea typeface="Courier New"/>
              <a:cs typeface="Courier New"/>
              <a:sym typeface="Courier New"/>
            </a:endParaRPr>
          </a:p>
        </p:txBody>
      </p:sp>
      <p:sp>
        <p:nvSpPr>
          <p:cNvPr id="310" name="Google Shape;310;p56"/>
          <p:cNvSpPr/>
          <p:nvPr/>
        </p:nvSpPr>
        <p:spPr>
          <a:xfrm>
            <a:off x="638419" y="3058075"/>
            <a:ext cx="2337000" cy="13422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Methods</a:t>
            </a:r>
            <a:endParaRPr>
              <a:latin typeface="Calibri"/>
              <a:ea typeface="Calibri"/>
              <a:cs typeface="Calibri"/>
              <a:sym typeface="Calibri"/>
            </a:endParaRPr>
          </a:p>
          <a:p>
            <a:pPr indent="0" lvl="0" marL="0" rtl="0" algn="l">
              <a:spcBef>
                <a:spcPts val="0"/>
              </a:spcBef>
              <a:spcAft>
                <a:spcPts val="0"/>
              </a:spcAft>
              <a:buNone/>
            </a:pPr>
            <a:r>
              <a:rPr lang="en-US">
                <a:latin typeface="Courier New"/>
                <a:ea typeface="Courier New"/>
                <a:cs typeface="Courier New"/>
                <a:sym typeface="Courier New"/>
              </a:rPr>
              <a:t>setLocation()</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distance</a:t>
            </a:r>
            <a:r>
              <a:rPr lang="en-US">
                <a:latin typeface="Courier New"/>
                <a:ea typeface="Courier New"/>
                <a:cs typeface="Courier New"/>
                <a:sym typeface="Courier New"/>
              </a:rPr>
              <a:t>FromOrigin</a:t>
            </a:r>
            <a:r>
              <a:rPr lang="en-US">
                <a:latin typeface="Courier New"/>
                <a:ea typeface="Courier New"/>
                <a:cs typeface="Courier New"/>
                <a:sym typeface="Courier New"/>
              </a:rPr>
              <a:t>()</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translate()</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toString()</a:t>
            </a:r>
            <a:endParaRPr>
              <a:latin typeface="Courier New"/>
              <a:ea typeface="Courier New"/>
              <a:cs typeface="Courier New"/>
              <a:sym typeface="Courier New"/>
            </a:endParaRPr>
          </a:p>
        </p:txBody>
      </p:sp>
      <p:sp>
        <p:nvSpPr>
          <p:cNvPr id="311" name="Google Shape;311;p56"/>
          <p:cNvSpPr/>
          <p:nvPr/>
        </p:nvSpPr>
        <p:spPr>
          <a:xfrm>
            <a:off x="4032000" y="1633275"/>
            <a:ext cx="4981800" cy="27669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Client Program with main()</a:t>
            </a:r>
            <a:endParaRPr>
              <a:latin typeface="Calibri"/>
              <a:ea typeface="Calibri"/>
              <a:cs typeface="Calibri"/>
              <a:sym typeface="Calibri"/>
            </a:endParaRPr>
          </a:p>
        </p:txBody>
      </p:sp>
      <p:cxnSp>
        <p:nvCxnSpPr>
          <p:cNvPr id="312" name="Google Shape;312;p56"/>
          <p:cNvCxnSpPr>
            <a:stCxn id="308" idx="3"/>
            <a:endCxn id="311" idx="1"/>
          </p:cNvCxnSpPr>
          <p:nvPr/>
        </p:nvCxnSpPr>
        <p:spPr>
          <a:xfrm>
            <a:off x="3170275" y="3016725"/>
            <a:ext cx="861600" cy="0"/>
          </a:xfrm>
          <a:prstGeom prst="straightConnector1">
            <a:avLst/>
          </a:prstGeom>
          <a:noFill/>
          <a:ln cap="flat" cmpd="sng" w="38100">
            <a:solidFill>
              <a:schemeClr val="dk2"/>
            </a:solidFill>
            <a:prstDash val="solid"/>
            <a:round/>
            <a:headEnd len="med" w="med" type="triangle"/>
            <a:tailEnd len="med" w="med" type="triangle"/>
          </a:ln>
        </p:spPr>
      </p:cxnSp>
      <p:sp>
        <p:nvSpPr>
          <p:cNvPr id="313" name="Google Shape;313;p56"/>
          <p:cNvSpPr/>
          <p:nvPr/>
        </p:nvSpPr>
        <p:spPr>
          <a:xfrm>
            <a:off x="4267650" y="2118000"/>
            <a:ext cx="4618500" cy="2073600"/>
          </a:xfrm>
          <a:prstGeom prst="rect">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ourier New"/>
                <a:ea typeface="Courier New"/>
                <a:cs typeface="Courier New"/>
                <a:sym typeface="Courier New"/>
              </a:rPr>
              <a:t>Point point1 = new Point();</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point1.setLocation (8, -2);</a:t>
            </a:r>
            <a:endParaRPr>
              <a:latin typeface="Courier New"/>
              <a:ea typeface="Courier New"/>
              <a:cs typeface="Courier New"/>
              <a:sym typeface="Courier New"/>
            </a:endParaRPr>
          </a:p>
          <a:p>
            <a:pPr indent="0" lvl="0" marL="0" rtl="0" algn="l">
              <a:spcBef>
                <a:spcPts val="0"/>
              </a:spcBef>
              <a:spcAft>
                <a:spcPts val="0"/>
              </a:spcAft>
              <a:buNone/>
            </a:pPr>
            <a:r>
              <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double d = </a:t>
            </a:r>
            <a:r>
              <a:rPr lang="en-US">
                <a:latin typeface="Courier New"/>
                <a:ea typeface="Courier New"/>
                <a:cs typeface="Courier New"/>
                <a:sym typeface="Courier New"/>
              </a:rPr>
              <a:t>point1.distance</a:t>
            </a:r>
            <a:r>
              <a:rPr lang="en-US">
                <a:latin typeface="Courier New"/>
                <a:ea typeface="Courier New"/>
                <a:cs typeface="Courier New"/>
                <a:sym typeface="Courier New"/>
              </a:rPr>
              <a:t>FromOrigin</a:t>
            </a:r>
            <a:r>
              <a:rPr lang="en-US">
                <a:latin typeface="Courier New"/>
                <a:ea typeface="Courier New"/>
                <a:cs typeface="Courier New"/>
                <a:sym typeface="Courier New"/>
              </a:rPr>
              <a:t>();</a:t>
            </a:r>
            <a:endParaRPr>
              <a:latin typeface="Courier New"/>
              <a:ea typeface="Courier New"/>
              <a:cs typeface="Courier New"/>
              <a:sym typeface="Courier New"/>
            </a:endParaRPr>
          </a:p>
          <a:p>
            <a:pPr indent="0" lvl="0" marL="0" rtl="0" algn="l">
              <a:spcBef>
                <a:spcPts val="0"/>
              </a:spcBef>
              <a:spcAft>
                <a:spcPts val="0"/>
              </a:spcAft>
              <a:buNone/>
            </a:pPr>
            <a:r>
              <a:rPr lang="en-US">
                <a:latin typeface="Courier New"/>
                <a:ea typeface="Courier New"/>
                <a:cs typeface="Courier New"/>
                <a:sym typeface="Courier New"/>
              </a:rPr>
              <a:t>System.out.println(point1.toString());</a:t>
            </a:r>
            <a:endParaRPr>
              <a:latin typeface="Courier New"/>
              <a:ea typeface="Courier New"/>
              <a:cs typeface="Courier New"/>
              <a:sym typeface="Courier New"/>
            </a:endParaRPr>
          </a:p>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7"/>
          <p:cNvSpPr txBox="1"/>
          <p:nvPr>
            <p:ph type="title"/>
          </p:nvPr>
        </p:nvSpPr>
        <p:spPr>
          <a:xfrm>
            <a:off x="457200" y="463951"/>
            <a:ext cx="8229600" cy="548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Point Class as a Blueprint</a:t>
            </a:r>
            <a:endParaRPr/>
          </a:p>
        </p:txBody>
      </p:sp>
      <p:sp>
        <p:nvSpPr>
          <p:cNvPr id="320" name="Google Shape;320;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321" name="Google Shape;321;p57"/>
          <p:cNvSpPr txBox="1"/>
          <p:nvPr>
            <p:ph idx="1" type="body"/>
          </p:nvPr>
        </p:nvSpPr>
        <p:spPr>
          <a:xfrm>
            <a:off x="152400" y="971550"/>
            <a:ext cx="8991600" cy="3886200"/>
          </a:xfrm>
          <a:prstGeom prst="rect">
            <a:avLst/>
          </a:prstGeom>
          <a:noFill/>
          <a:ln>
            <a:noFill/>
          </a:ln>
        </p:spPr>
        <p:txBody>
          <a:bodyPr anchorCtr="0" anchor="t" bIns="45700" lIns="91425" spcFirstLastPara="1" rIns="91425" wrap="square" tIns="45700">
            <a:noAutofit/>
          </a:bodyPr>
          <a:lstStyle/>
          <a:p>
            <a:pPr indent="-139700" lvl="1" marL="625475" marR="0" rtl="0" algn="l">
              <a:lnSpc>
                <a:spcPct val="70000"/>
              </a:lnSpc>
              <a:spcBef>
                <a:spcPts val="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139700" lvl="1" marL="625475" marR="0" rtl="0" algn="l">
              <a:lnSpc>
                <a:spcPct val="70000"/>
              </a:lnSpc>
              <a:spcBef>
                <a:spcPts val="440"/>
              </a:spcBef>
              <a:spcAft>
                <a:spcPts val="0"/>
              </a:spcAft>
              <a:buClr>
                <a:schemeClr val="dk1"/>
              </a:buClr>
              <a:buSzPts val="2200"/>
              <a:buFont typeface="Tahoma"/>
              <a:buNone/>
            </a:pPr>
            <a:r>
              <a:t/>
            </a:r>
            <a:endParaRPr b="0" i="0" sz="2200" u="none" cap="none" strike="noStrike">
              <a:solidFill>
                <a:schemeClr val="dk1"/>
              </a:solidFill>
              <a:latin typeface="Tahoma"/>
              <a:ea typeface="Tahoma"/>
              <a:cs typeface="Tahoma"/>
              <a:sym typeface="Tahoma"/>
            </a:endParaRPr>
          </a:p>
          <a:p>
            <a:pPr indent="0" lvl="0" marL="0" marR="0" rtl="0" algn="l">
              <a:lnSpc>
                <a:spcPct val="80000"/>
              </a:lnSpc>
              <a:spcBef>
                <a:spcPts val="440"/>
              </a:spcBef>
              <a:spcAft>
                <a:spcPts val="0"/>
              </a:spcAft>
              <a:buNone/>
            </a:pPr>
            <a:r>
              <a:t/>
            </a:r>
            <a:endParaRPr/>
          </a:p>
        </p:txBody>
      </p:sp>
      <p:sp>
        <p:nvSpPr>
          <p:cNvPr id="322" name="Google Shape;322;p57"/>
          <p:cNvSpPr txBox="1"/>
          <p:nvPr/>
        </p:nvSpPr>
        <p:spPr>
          <a:xfrm>
            <a:off x="2667000" y="971550"/>
            <a:ext cx="3505200" cy="18153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chemeClr val="dk1"/>
              </a:buClr>
              <a:buSzPts val="1400"/>
              <a:buFont typeface="Verdana"/>
              <a:buNone/>
            </a:pPr>
            <a:r>
              <a:rPr b="1" i="0" lang="en-US" sz="1400" u="sng" cap="none" strike="noStrike">
                <a:solidFill>
                  <a:schemeClr val="dk1"/>
                </a:solidFill>
                <a:latin typeface="Verdana"/>
                <a:ea typeface="Verdana"/>
                <a:cs typeface="Verdana"/>
                <a:sym typeface="Verdana"/>
              </a:rPr>
              <a:t>Point class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500"/>
              </a:spcBef>
              <a:spcAft>
                <a:spcPts val="0"/>
              </a:spcAft>
              <a:buClr>
                <a:schemeClr val="dk1"/>
              </a:buClr>
              <a:buSzPts val="1400"/>
              <a:buFont typeface="Verdana"/>
              <a:buNone/>
            </a:pPr>
            <a:r>
              <a:rPr b="0" i="0" lang="en-US" sz="1400" u="none" cap="none" strike="noStrike">
                <a:solidFill>
                  <a:schemeClr val="dk1"/>
                </a:solidFill>
                <a:latin typeface="Verdana"/>
                <a:ea typeface="Verdana"/>
                <a:cs typeface="Verdana"/>
                <a:sym typeface="Verdana"/>
              </a:rPr>
              <a:t>state:</a:t>
            </a:r>
            <a:br>
              <a:rPr b="0" i="0" lang="en-US" sz="1400" u="none" cap="none" strike="noStrike">
                <a:solidFill>
                  <a:schemeClr val="dk1"/>
                </a:solidFill>
                <a:latin typeface="Verdana"/>
                <a:ea typeface="Verdana"/>
                <a:cs typeface="Verdana"/>
                <a:sym typeface="Verdana"/>
              </a:rPr>
            </a:br>
            <a:r>
              <a:rPr b="0" i="0" lang="en-US" sz="1400" u="none" cap="none" strike="noStrike">
                <a:solidFill>
                  <a:schemeClr val="dk1"/>
                </a:solidFill>
                <a:latin typeface="Courier New"/>
                <a:ea typeface="Courier New"/>
                <a:cs typeface="Courier New"/>
                <a:sym typeface="Courier New"/>
              </a:rPr>
              <a:t>int x,  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500"/>
              </a:spcBef>
              <a:spcAft>
                <a:spcPts val="0"/>
              </a:spcAft>
              <a:buClr>
                <a:schemeClr val="dk1"/>
              </a:buClr>
              <a:buSzPts val="1400"/>
              <a:buFont typeface="Verdana"/>
              <a:buNone/>
            </a:pPr>
            <a:r>
              <a:rPr b="0" i="0" lang="en-US" sz="1400" u="none" cap="none" strike="noStrike">
                <a:solidFill>
                  <a:schemeClr val="dk1"/>
                </a:solidFill>
                <a:latin typeface="Verdana"/>
                <a:ea typeface="Verdana"/>
                <a:cs typeface="Verdana"/>
                <a:sym typeface="Verdana"/>
              </a:rPr>
              <a:t>behavior:</a:t>
            </a:r>
            <a:br>
              <a:rPr b="0" i="0" lang="en-US" sz="1400" u="none" cap="none" strike="noStrike">
                <a:solidFill>
                  <a:schemeClr val="dk1"/>
                </a:solidFill>
                <a:latin typeface="Verdana"/>
                <a:ea typeface="Verdana"/>
                <a:cs typeface="Verdana"/>
                <a:sym typeface="Verdana"/>
              </a:rPr>
            </a:br>
            <a:r>
              <a:rPr b="0" i="0" lang="en-US" sz="1400" u="none" cap="none" strike="noStrike">
                <a:solidFill>
                  <a:schemeClr val="dk1"/>
                </a:solidFill>
                <a:latin typeface="Courier New"/>
                <a:ea typeface="Courier New"/>
                <a:cs typeface="Courier New"/>
                <a:sym typeface="Courier New"/>
              </a:rPr>
              <a:t>setLocation(int x, int y)</a:t>
            </a:r>
            <a:br>
              <a:rPr b="0" i="0" lang="en-US" sz="1400" u="none" cap="none" strike="noStrike">
                <a:solidFill>
                  <a:schemeClr val="dk1"/>
                </a:solidFill>
                <a:latin typeface="Courier New"/>
                <a:ea typeface="Courier New"/>
                <a:cs typeface="Courier New"/>
                <a:sym typeface="Courier New"/>
              </a:rPr>
            </a:br>
            <a:r>
              <a:rPr b="0" i="0" lang="en-US" sz="1400" u="none" cap="none" strike="noStrike">
                <a:solidFill>
                  <a:schemeClr val="dk1"/>
                </a:solidFill>
                <a:latin typeface="Courier New"/>
                <a:ea typeface="Courier New"/>
                <a:cs typeface="Courier New"/>
                <a:sym typeface="Courier New"/>
              </a:rPr>
              <a:t>translate(int dx, int dy)</a:t>
            </a:r>
            <a:br>
              <a:rPr b="0" i="0" lang="en-US" sz="1400" u="none" cap="none" strike="noStrike">
                <a:solidFill>
                  <a:schemeClr val="dk1"/>
                </a:solidFill>
                <a:latin typeface="Courier New"/>
                <a:ea typeface="Courier New"/>
                <a:cs typeface="Courier New"/>
                <a:sym typeface="Courier New"/>
              </a:rPr>
            </a:br>
            <a:r>
              <a:rPr b="0" i="0" lang="en-US" sz="1400" u="none" cap="none" strike="noStrike">
                <a:solidFill>
                  <a:schemeClr val="dk1"/>
                </a:solidFill>
                <a:latin typeface="Courier New"/>
                <a:ea typeface="Courier New"/>
                <a:cs typeface="Courier New"/>
                <a:sym typeface="Courier New"/>
              </a:rPr>
              <a:t>distanceFromOrigin()</a:t>
            </a:r>
            <a:br>
              <a:rPr b="0" i="0" lang="en-US" sz="1400" u="none" cap="none" strike="noStrike">
                <a:solidFill>
                  <a:schemeClr val="dk1"/>
                </a:solidFill>
                <a:latin typeface="Courier New"/>
                <a:ea typeface="Courier New"/>
                <a:cs typeface="Courier New"/>
                <a:sym typeface="Courier New"/>
              </a:rPr>
            </a:br>
            <a:r>
              <a:rPr b="0" i="0" lang="en-US" sz="1400" u="none" cap="none" strike="noStrike">
                <a:solidFill>
                  <a:schemeClr val="dk1"/>
                </a:solidFill>
                <a:latin typeface="Courier New"/>
                <a:ea typeface="Courier New"/>
                <a:cs typeface="Courier New"/>
                <a:sym typeface="Courier New"/>
              </a:rPr>
              <a:t>draw(Graphics g)</a:t>
            </a:r>
            <a:endParaRPr b="0" i="0" sz="1400" u="none" cap="none" strike="noStrike">
              <a:solidFill>
                <a:srgbClr val="000000"/>
              </a:solidFill>
              <a:latin typeface="Arial"/>
              <a:ea typeface="Arial"/>
              <a:cs typeface="Arial"/>
              <a:sym typeface="Arial"/>
            </a:endParaRPr>
          </a:p>
        </p:txBody>
      </p:sp>
      <p:grpSp>
        <p:nvGrpSpPr>
          <p:cNvPr id="323" name="Google Shape;323;p57"/>
          <p:cNvGrpSpPr/>
          <p:nvPr/>
        </p:nvGrpSpPr>
        <p:grpSpPr>
          <a:xfrm>
            <a:off x="2438400" y="2800350"/>
            <a:ext cx="3962400" cy="357187"/>
            <a:chOff x="1536" y="2448"/>
            <a:chExt cx="2496" cy="300"/>
          </a:xfrm>
        </p:grpSpPr>
        <p:cxnSp>
          <p:nvCxnSpPr>
            <p:cNvPr id="324" name="Google Shape;324;p57"/>
            <p:cNvCxnSpPr/>
            <p:nvPr/>
          </p:nvCxnSpPr>
          <p:spPr>
            <a:xfrm flipH="1">
              <a:off x="1536" y="2448"/>
              <a:ext cx="1200" cy="300"/>
            </a:xfrm>
            <a:prstGeom prst="straightConnector1">
              <a:avLst/>
            </a:prstGeom>
            <a:noFill/>
            <a:ln cap="flat" cmpd="sng" w="9525">
              <a:solidFill>
                <a:schemeClr val="dk1"/>
              </a:solidFill>
              <a:prstDash val="solid"/>
              <a:miter lim="800000"/>
              <a:headEnd len="sm" w="sm" type="none"/>
              <a:tailEnd len="med" w="med" type="triangle"/>
            </a:ln>
          </p:spPr>
        </p:cxnSp>
        <p:cxnSp>
          <p:nvCxnSpPr>
            <p:cNvPr id="325" name="Google Shape;325;p57"/>
            <p:cNvCxnSpPr/>
            <p:nvPr/>
          </p:nvCxnSpPr>
          <p:spPr>
            <a:xfrm>
              <a:off x="2784" y="2448"/>
              <a:ext cx="0" cy="300"/>
            </a:xfrm>
            <a:prstGeom prst="straightConnector1">
              <a:avLst/>
            </a:prstGeom>
            <a:noFill/>
            <a:ln cap="flat" cmpd="sng" w="9525">
              <a:solidFill>
                <a:schemeClr val="dk1"/>
              </a:solidFill>
              <a:prstDash val="solid"/>
              <a:miter lim="800000"/>
              <a:headEnd len="sm" w="sm" type="none"/>
              <a:tailEnd len="med" w="med" type="triangle"/>
            </a:ln>
          </p:spPr>
        </p:cxnSp>
        <p:cxnSp>
          <p:nvCxnSpPr>
            <p:cNvPr id="326" name="Google Shape;326;p57"/>
            <p:cNvCxnSpPr/>
            <p:nvPr/>
          </p:nvCxnSpPr>
          <p:spPr>
            <a:xfrm>
              <a:off x="2832" y="2448"/>
              <a:ext cx="1200" cy="300"/>
            </a:xfrm>
            <a:prstGeom prst="straightConnector1">
              <a:avLst/>
            </a:prstGeom>
            <a:noFill/>
            <a:ln cap="flat" cmpd="sng" w="9525">
              <a:solidFill>
                <a:schemeClr val="dk1"/>
              </a:solidFill>
              <a:prstDash val="solid"/>
              <a:miter lim="800000"/>
              <a:headEnd len="sm" w="sm" type="none"/>
              <a:tailEnd len="med" w="med" type="triangle"/>
            </a:ln>
          </p:spPr>
        </p:cxnSp>
      </p:grpSp>
      <p:sp>
        <p:nvSpPr>
          <p:cNvPr id="327" name="Google Shape;327;p57"/>
          <p:cNvSpPr txBox="1"/>
          <p:nvPr/>
        </p:nvSpPr>
        <p:spPr>
          <a:xfrm>
            <a:off x="76200" y="3161109"/>
            <a:ext cx="2895600" cy="1564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chemeClr val="dk1"/>
              </a:buClr>
              <a:buSzPts val="1400"/>
              <a:buFont typeface="Tahoma"/>
              <a:buNone/>
            </a:pPr>
            <a:r>
              <a:rPr b="1" i="0" lang="en-US" sz="1400" u="sng" cap="none" strike="noStrike">
                <a:solidFill>
                  <a:schemeClr val="dk1"/>
                </a:solidFill>
                <a:latin typeface="Tahoma"/>
                <a:ea typeface="Tahoma"/>
                <a:cs typeface="Tahoma"/>
                <a:sym typeface="Tahoma"/>
              </a:rPr>
              <a:t>Point object #1</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0" i="0" lang="en-US" sz="1300" u="none" cap="none" strike="noStrike">
                <a:solidFill>
                  <a:schemeClr val="dk1"/>
                </a:solidFill>
                <a:latin typeface="Tahoma"/>
                <a:ea typeface="Tahoma"/>
                <a:cs typeface="Tahoma"/>
                <a:sym typeface="Tahoma"/>
              </a:rPr>
              <a:t>state:</a:t>
            </a:r>
            <a:br>
              <a:rPr b="0" i="0" lang="en-US" sz="1300" u="none" cap="none" strike="noStrike">
                <a:solidFill>
                  <a:schemeClr val="dk1"/>
                </a:solidFill>
                <a:latin typeface="Tahoma"/>
                <a:ea typeface="Tahoma"/>
                <a:cs typeface="Tahoma"/>
                <a:sym typeface="Tahoma"/>
              </a:rPr>
            </a:br>
            <a:r>
              <a:rPr b="0" i="0" lang="en-US" sz="1300" u="none" cap="none" strike="noStrike">
                <a:solidFill>
                  <a:schemeClr val="dk1"/>
                </a:solidFill>
                <a:latin typeface="Courier New"/>
                <a:ea typeface="Courier New"/>
                <a:cs typeface="Courier New"/>
                <a:sym typeface="Courier New"/>
              </a:rPr>
              <a:t>x = 5,   y = -2</a:t>
            </a:r>
            <a:endParaRPr b="0" i="0" sz="13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0" i="0" lang="en-US" sz="1300" u="none" cap="none" strike="noStrike">
                <a:solidFill>
                  <a:schemeClr val="dk1"/>
                </a:solidFill>
                <a:latin typeface="Tahoma"/>
                <a:ea typeface="Tahoma"/>
                <a:cs typeface="Tahoma"/>
                <a:sym typeface="Tahoma"/>
              </a:rPr>
              <a:t>behavior:</a:t>
            </a:r>
            <a:br>
              <a:rPr b="0" i="0" lang="en-US" sz="1300" u="none" cap="none" strike="noStrike">
                <a:solidFill>
                  <a:schemeClr val="dk1"/>
                </a:solidFill>
                <a:latin typeface="Tahoma"/>
                <a:ea typeface="Tahoma"/>
                <a:cs typeface="Tahoma"/>
                <a:sym typeface="Tahoma"/>
              </a:rPr>
            </a:br>
            <a:r>
              <a:rPr b="0" i="0" lang="en-US" sz="1300" u="none" cap="none" strike="noStrike">
                <a:solidFill>
                  <a:schemeClr val="dk1"/>
                </a:solidFill>
                <a:latin typeface="Courier New"/>
                <a:ea typeface="Courier New"/>
                <a:cs typeface="Courier New"/>
                <a:sym typeface="Courier New"/>
              </a:rPr>
              <a:t>setLocation(int x, int y)</a:t>
            </a:r>
            <a:br>
              <a:rPr b="0" i="0" lang="en-US" sz="1300" u="none" cap="none" strike="noStrike">
                <a:solidFill>
                  <a:schemeClr val="dk1"/>
                </a:solidFill>
                <a:latin typeface="Courier New"/>
                <a:ea typeface="Courier New"/>
                <a:cs typeface="Courier New"/>
                <a:sym typeface="Courier New"/>
              </a:rPr>
            </a:br>
            <a:r>
              <a:rPr b="0" i="0" lang="en-US" sz="1300" u="none" cap="none" strike="noStrike">
                <a:solidFill>
                  <a:schemeClr val="dk1"/>
                </a:solidFill>
                <a:latin typeface="Courier New"/>
                <a:ea typeface="Courier New"/>
                <a:cs typeface="Courier New"/>
                <a:sym typeface="Courier New"/>
              </a:rPr>
              <a:t>translate(int dx, int dy)</a:t>
            </a:r>
            <a:br>
              <a:rPr b="0" i="0" lang="en-US" sz="1300" u="none" cap="none" strike="noStrike">
                <a:solidFill>
                  <a:schemeClr val="dk1"/>
                </a:solidFill>
                <a:latin typeface="Courier New"/>
                <a:ea typeface="Courier New"/>
                <a:cs typeface="Courier New"/>
                <a:sym typeface="Courier New"/>
              </a:rPr>
            </a:br>
            <a:r>
              <a:rPr b="0" i="0" lang="en-US" sz="1300" u="none" cap="none" strike="noStrike">
                <a:solidFill>
                  <a:schemeClr val="dk1"/>
                </a:solidFill>
                <a:latin typeface="Courier New"/>
                <a:ea typeface="Courier New"/>
                <a:cs typeface="Courier New"/>
                <a:sym typeface="Courier New"/>
              </a:rPr>
              <a:t>distanceFromOrigin()</a:t>
            </a:r>
            <a:br>
              <a:rPr b="0" i="0" lang="en-US" sz="1300" u="none" cap="none" strike="noStrike">
                <a:solidFill>
                  <a:schemeClr val="dk1"/>
                </a:solidFill>
                <a:latin typeface="Courier New"/>
                <a:ea typeface="Courier New"/>
                <a:cs typeface="Courier New"/>
                <a:sym typeface="Courier New"/>
              </a:rPr>
            </a:br>
            <a:r>
              <a:rPr b="0" i="0" lang="en-US" sz="1300" u="none" cap="none" strike="noStrike">
                <a:solidFill>
                  <a:schemeClr val="dk1"/>
                </a:solidFill>
                <a:latin typeface="Courier New"/>
                <a:ea typeface="Courier New"/>
                <a:cs typeface="Courier New"/>
                <a:sym typeface="Courier New"/>
              </a:rPr>
              <a:t>draw(Graphics g)</a:t>
            </a:r>
            <a:endParaRPr b="0" i="0" sz="1300" u="none" cap="none" strike="noStrike">
              <a:solidFill>
                <a:srgbClr val="000000"/>
              </a:solidFill>
              <a:latin typeface="Arial"/>
              <a:ea typeface="Arial"/>
              <a:cs typeface="Arial"/>
              <a:sym typeface="Arial"/>
            </a:endParaRPr>
          </a:p>
        </p:txBody>
      </p:sp>
      <p:sp>
        <p:nvSpPr>
          <p:cNvPr id="328" name="Google Shape;328;p57"/>
          <p:cNvSpPr txBox="1"/>
          <p:nvPr/>
        </p:nvSpPr>
        <p:spPr>
          <a:xfrm>
            <a:off x="3048000" y="3161109"/>
            <a:ext cx="2895600" cy="15648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chemeClr val="dk1"/>
              </a:buClr>
              <a:buSzPts val="1400"/>
              <a:buFont typeface="Tahoma"/>
              <a:buNone/>
            </a:pPr>
            <a:r>
              <a:rPr b="1" i="0" lang="en-US" sz="1400" u="sng" cap="none" strike="noStrike">
                <a:solidFill>
                  <a:schemeClr val="dk1"/>
                </a:solidFill>
                <a:latin typeface="Tahoma"/>
                <a:ea typeface="Tahoma"/>
                <a:cs typeface="Tahoma"/>
                <a:sym typeface="Tahoma"/>
              </a:rPr>
              <a:t>Point object #2</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0" i="0" lang="en-US" sz="1300" u="none" cap="none" strike="noStrike">
                <a:solidFill>
                  <a:schemeClr val="dk1"/>
                </a:solidFill>
                <a:latin typeface="Tahoma"/>
                <a:ea typeface="Tahoma"/>
                <a:cs typeface="Tahoma"/>
                <a:sym typeface="Tahoma"/>
              </a:rPr>
              <a:t>state:</a:t>
            </a:r>
            <a:br>
              <a:rPr b="0" i="0" lang="en-US" sz="1300" u="none" cap="none" strike="noStrike">
                <a:solidFill>
                  <a:schemeClr val="dk1"/>
                </a:solidFill>
                <a:latin typeface="Tahoma"/>
                <a:ea typeface="Tahoma"/>
                <a:cs typeface="Tahoma"/>
                <a:sym typeface="Tahoma"/>
              </a:rPr>
            </a:br>
            <a:r>
              <a:rPr b="0" i="0" lang="en-US" sz="1300" u="none" cap="none" strike="noStrike">
                <a:solidFill>
                  <a:schemeClr val="dk1"/>
                </a:solidFill>
                <a:latin typeface="Courier New"/>
                <a:ea typeface="Courier New"/>
                <a:cs typeface="Courier New"/>
                <a:sym typeface="Courier New"/>
              </a:rPr>
              <a:t>x = -245,   y = 1897</a:t>
            </a:r>
            <a:endParaRPr b="0" i="0" sz="13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0" i="0" lang="en-US" sz="1300" u="none" cap="none" strike="noStrike">
                <a:solidFill>
                  <a:schemeClr val="dk1"/>
                </a:solidFill>
                <a:latin typeface="Tahoma"/>
                <a:ea typeface="Tahoma"/>
                <a:cs typeface="Tahoma"/>
                <a:sym typeface="Tahoma"/>
              </a:rPr>
              <a:t>behavior:</a:t>
            </a:r>
            <a:br>
              <a:rPr b="0" i="0" lang="en-US" sz="1300" u="none" cap="none" strike="noStrike">
                <a:solidFill>
                  <a:schemeClr val="dk1"/>
                </a:solidFill>
                <a:latin typeface="Tahoma"/>
                <a:ea typeface="Tahoma"/>
                <a:cs typeface="Tahoma"/>
                <a:sym typeface="Tahoma"/>
              </a:rPr>
            </a:br>
            <a:r>
              <a:rPr b="0" i="0" lang="en-US" sz="1300" u="none" cap="none" strike="noStrike">
                <a:solidFill>
                  <a:schemeClr val="dk1"/>
                </a:solidFill>
                <a:latin typeface="Courier New"/>
                <a:ea typeface="Courier New"/>
                <a:cs typeface="Courier New"/>
                <a:sym typeface="Courier New"/>
              </a:rPr>
              <a:t>setLocation(int x, int y)</a:t>
            </a:r>
            <a:br>
              <a:rPr b="0" i="0" lang="en-US" sz="1300" u="none" cap="none" strike="noStrike">
                <a:solidFill>
                  <a:schemeClr val="dk1"/>
                </a:solidFill>
                <a:latin typeface="Courier New"/>
                <a:ea typeface="Courier New"/>
                <a:cs typeface="Courier New"/>
                <a:sym typeface="Courier New"/>
              </a:rPr>
            </a:br>
            <a:r>
              <a:rPr b="0" i="0" lang="en-US" sz="1300" u="none" cap="none" strike="noStrike">
                <a:solidFill>
                  <a:schemeClr val="dk1"/>
                </a:solidFill>
                <a:latin typeface="Courier New"/>
                <a:ea typeface="Courier New"/>
                <a:cs typeface="Courier New"/>
                <a:sym typeface="Courier New"/>
              </a:rPr>
              <a:t>translate(int dx, int dy)</a:t>
            </a:r>
            <a:br>
              <a:rPr b="0" i="0" lang="en-US" sz="1300" u="none" cap="none" strike="noStrike">
                <a:solidFill>
                  <a:schemeClr val="dk1"/>
                </a:solidFill>
                <a:latin typeface="Courier New"/>
                <a:ea typeface="Courier New"/>
                <a:cs typeface="Courier New"/>
                <a:sym typeface="Courier New"/>
              </a:rPr>
            </a:br>
            <a:r>
              <a:rPr lang="en-US" sz="1200">
                <a:solidFill>
                  <a:schemeClr val="dk1"/>
                </a:solidFill>
                <a:latin typeface="Courier New"/>
                <a:ea typeface="Courier New"/>
                <a:cs typeface="Courier New"/>
                <a:sym typeface="Courier New"/>
              </a:rPr>
              <a:t>distanceFromOrigin</a:t>
            </a:r>
            <a:r>
              <a:rPr b="0" i="0" lang="en-US" sz="1300" u="none" cap="none" strike="noStrike">
                <a:solidFill>
                  <a:schemeClr val="dk1"/>
                </a:solidFill>
                <a:latin typeface="Courier New"/>
                <a:ea typeface="Courier New"/>
                <a:cs typeface="Courier New"/>
                <a:sym typeface="Courier New"/>
              </a:rPr>
              <a:t>()</a:t>
            </a:r>
            <a:br>
              <a:rPr b="0" i="0" lang="en-US" sz="1300" u="none" cap="none" strike="noStrike">
                <a:solidFill>
                  <a:schemeClr val="dk1"/>
                </a:solidFill>
                <a:latin typeface="Courier New"/>
                <a:ea typeface="Courier New"/>
                <a:cs typeface="Courier New"/>
                <a:sym typeface="Courier New"/>
              </a:rPr>
            </a:br>
            <a:r>
              <a:rPr b="0" i="0" lang="en-US" sz="1300" u="none" cap="none" strike="noStrike">
                <a:solidFill>
                  <a:schemeClr val="dk1"/>
                </a:solidFill>
                <a:latin typeface="Courier New"/>
                <a:ea typeface="Courier New"/>
                <a:cs typeface="Courier New"/>
                <a:sym typeface="Courier New"/>
              </a:rPr>
              <a:t>draw(Graphics g)</a:t>
            </a:r>
            <a:endParaRPr b="0" i="0" sz="1300" u="none" cap="none" strike="noStrike">
              <a:solidFill>
                <a:srgbClr val="000000"/>
              </a:solidFill>
              <a:latin typeface="Arial"/>
              <a:ea typeface="Arial"/>
              <a:cs typeface="Arial"/>
              <a:sym typeface="Arial"/>
            </a:endParaRPr>
          </a:p>
        </p:txBody>
      </p:sp>
      <p:sp>
        <p:nvSpPr>
          <p:cNvPr id="329" name="Google Shape;329;p57"/>
          <p:cNvSpPr txBox="1"/>
          <p:nvPr/>
        </p:nvSpPr>
        <p:spPr>
          <a:xfrm>
            <a:off x="6096000" y="3161109"/>
            <a:ext cx="2895600" cy="15648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chemeClr val="dk1"/>
              </a:buClr>
              <a:buSzPts val="1400"/>
              <a:buFont typeface="Tahoma"/>
              <a:buNone/>
            </a:pPr>
            <a:r>
              <a:rPr b="1" i="0" lang="en-US" sz="1400" u="sng" cap="none" strike="noStrike">
                <a:solidFill>
                  <a:schemeClr val="dk1"/>
                </a:solidFill>
                <a:latin typeface="Tahoma"/>
                <a:ea typeface="Tahoma"/>
                <a:cs typeface="Tahoma"/>
                <a:sym typeface="Tahoma"/>
              </a:rPr>
              <a:t>Point object #3</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0" i="0" lang="en-US" sz="1300" u="none" cap="none" strike="noStrike">
                <a:solidFill>
                  <a:schemeClr val="dk1"/>
                </a:solidFill>
                <a:latin typeface="Tahoma"/>
                <a:ea typeface="Tahoma"/>
                <a:cs typeface="Tahoma"/>
                <a:sym typeface="Tahoma"/>
              </a:rPr>
              <a:t>state:</a:t>
            </a:r>
            <a:br>
              <a:rPr b="0" i="0" lang="en-US" sz="1300" u="none" cap="none" strike="noStrike">
                <a:solidFill>
                  <a:schemeClr val="dk1"/>
                </a:solidFill>
                <a:latin typeface="Tahoma"/>
                <a:ea typeface="Tahoma"/>
                <a:cs typeface="Tahoma"/>
                <a:sym typeface="Tahoma"/>
              </a:rPr>
            </a:br>
            <a:r>
              <a:rPr b="0" i="0" lang="en-US" sz="1300" u="none" cap="none" strike="noStrike">
                <a:solidFill>
                  <a:schemeClr val="dk1"/>
                </a:solidFill>
                <a:latin typeface="Courier New"/>
                <a:ea typeface="Courier New"/>
                <a:cs typeface="Courier New"/>
                <a:sym typeface="Courier New"/>
              </a:rPr>
              <a:t>x = 18,   y = 42</a:t>
            </a:r>
            <a:endParaRPr b="0" i="0" sz="1300" u="none" cap="none" strike="noStrike">
              <a:solidFill>
                <a:srgbClr val="000000"/>
              </a:solidFill>
              <a:latin typeface="Arial"/>
              <a:ea typeface="Arial"/>
              <a:cs typeface="Arial"/>
              <a:sym typeface="Arial"/>
            </a:endParaRPr>
          </a:p>
          <a:p>
            <a:pPr indent="0" lvl="0" marL="0" marR="0" rtl="0" algn="l">
              <a:lnSpc>
                <a:spcPct val="80000"/>
              </a:lnSpc>
              <a:spcBef>
                <a:spcPts val="700"/>
              </a:spcBef>
              <a:spcAft>
                <a:spcPts val="0"/>
              </a:spcAft>
              <a:buClr>
                <a:schemeClr val="dk1"/>
              </a:buClr>
              <a:buSzPts val="1400"/>
              <a:buFont typeface="Tahoma"/>
              <a:buNone/>
            </a:pPr>
            <a:r>
              <a:rPr b="0" i="0" lang="en-US" sz="1300" u="none" cap="none" strike="noStrike">
                <a:solidFill>
                  <a:schemeClr val="dk1"/>
                </a:solidFill>
                <a:latin typeface="Tahoma"/>
                <a:ea typeface="Tahoma"/>
                <a:cs typeface="Tahoma"/>
                <a:sym typeface="Tahoma"/>
              </a:rPr>
              <a:t>behavior:</a:t>
            </a:r>
            <a:br>
              <a:rPr b="0" i="0" lang="en-US" sz="1300" u="none" cap="none" strike="noStrike">
                <a:solidFill>
                  <a:schemeClr val="dk1"/>
                </a:solidFill>
                <a:latin typeface="Tahoma"/>
                <a:ea typeface="Tahoma"/>
                <a:cs typeface="Tahoma"/>
                <a:sym typeface="Tahoma"/>
              </a:rPr>
            </a:br>
            <a:r>
              <a:rPr b="0" i="0" lang="en-US" sz="1300" u="none" cap="none" strike="noStrike">
                <a:solidFill>
                  <a:schemeClr val="dk1"/>
                </a:solidFill>
                <a:latin typeface="Courier New"/>
                <a:ea typeface="Courier New"/>
                <a:cs typeface="Courier New"/>
                <a:sym typeface="Courier New"/>
              </a:rPr>
              <a:t>setLocation(int x, int y)</a:t>
            </a:r>
            <a:br>
              <a:rPr b="0" i="0" lang="en-US" sz="1300" u="none" cap="none" strike="noStrike">
                <a:solidFill>
                  <a:schemeClr val="dk1"/>
                </a:solidFill>
                <a:latin typeface="Courier New"/>
                <a:ea typeface="Courier New"/>
                <a:cs typeface="Courier New"/>
                <a:sym typeface="Courier New"/>
              </a:rPr>
            </a:br>
            <a:r>
              <a:rPr b="0" i="0" lang="en-US" sz="1300" u="none" cap="none" strike="noStrike">
                <a:solidFill>
                  <a:schemeClr val="dk1"/>
                </a:solidFill>
                <a:latin typeface="Courier New"/>
                <a:ea typeface="Courier New"/>
                <a:cs typeface="Courier New"/>
                <a:sym typeface="Courier New"/>
              </a:rPr>
              <a:t>translate(int dx, int dy)</a:t>
            </a:r>
            <a:br>
              <a:rPr b="0" i="0" lang="en-US" sz="1300" u="none" cap="none" strike="noStrike">
                <a:solidFill>
                  <a:schemeClr val="dk1"/>
                </a:solidFill>
                <a:latin typeface="Courier New"/>
                <a:ea typeface="Courier New"/>
                <a:cs typeface="Courier New"/>
                <a:sym typeface="Courier New"/>
              </a:rPr>
            </a:br>
            <a:r>
              <a:rPr lang="en-US" sz="1200">
                <a:solidFill>
                  <a:schemeClr val="dk1"/>
                </a:solidFill>
                <a:latin typeface="Courier New"/>
                <a:ea typeface="Courier New"/>
                <a:cs typeface="Courier New"/>
                <a:sym typeface="Courier New"/>
              </a:rPr>
              <a:t>distanceFromOrigin</a:t>
            </a:r>
            <a:r>
              <a:rPr b="0" i="0" lang="en-US" sz="1300" u="none" cap="none" strike="noStrike">
                <a:solidFill>
                  <a:schemeClr val="dk1"/>
                </a:solidFill>
                <a:latin typeface="Courier New"/>
                <a:ea typeface="Courier New"/>
                <a:cs typeface="Courier New"/>
                <a:sym typeface="Courier New"/>
              </a:rPr>
              <a:t>()</a:t>
            </a:r>
            <a:br>
              <a:rPr b="0" i="0" lang="en-US" sz="1300" u="none" cap="none" strike="noStrike">
                <a:solidFill>
                  <a:schemeClr val="dk1"/>
                </a:solidFill>
                <a:latin typeface="Courier New"/>
                <a:ea typeface="Courier New"/>
                <a:cs typeface="Courier New"/>
                <a:sym typeface="Courier New"/>
              </a:rPr>
            </a:br>
            <a:r>
              <a:rPr b="0" i="0" lang="en-US" sz="1300" u="none" cap="none" strike="noStrike">
                <a:solidFill>
                  <a:schemeClr val="dk1"/>
                </a:solidFill>
                <a:latin typeface="Courier New"/>
                <a:ea typeface="Courier New"/>
                <a:cs typeface="Courier New"/>
                <a:sym typeface="Courier New"/>
              </a:rPr>
              <a:t>draw(Graphics g)</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36" name="Google Shape;336;p58"/>
          <p:cNvSpPr txBox="1"/>
          <p:nvPr>
            <p:ph idx="1" type="body"/>
          </p:nvPr>
        </p:nvSpPr>
        <p:spPr>
          <a:xfrm>
            <a:off x="457200" y="2616199"/>
            <a:ext cx="8229600" cy="19476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sz="2600"/>
              <a:t>Create Point.java</a:t>
            </a:r>
            <a:endParaRPr sz="2600"/>
          </a:p>
          <a:p>
            <a:pPr indent="0" lvl="0" marL="0" rtl="0" algn="ctr">
              <a:spcBef>
                <a:spcPts val="360"/>
              </a:spcBef>
              <a:spcAft>
                <a:spcPts val="0"/>
              </a:spcAft>
              <a:buNone/>
            </a:pPr>
            <a:r>
              <a:rPr lang="en-US" sz="2600"/>
              <a:t>(solution on next 3 slides)</a:t>
            </a:r>
            <a:endParaRPr sz="2600"/>
          </a:p>
        </p:txBody>
      </p:sp>
      <p:sp>
        <p:nvSpPr>
          <p:cNvPr id="337" name="Google Shape;337;p58"/>
          <p:cNvSpPr/>
          <p:nvPr/>
        </p:nvSpPr>
        <p:spPr>
          <a:xfrm>
            <a:off x="3745850" y="7156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a:p>
            <a:pPr indent="0" lvl="0" marL="0" rtl="0" algn="ctr">
              <a:spcBef>
                <a:spcPts val="0"/>
              </a:spcBef>
              <a:spcAft>
                <a:spcPts val="0"/>
              </a:spcAft>
              <a:buNone/>
            </a:pPr>
            <a:r>
              <a:rPr b="1" lang="en-US" sz="1800">
                <a:solidFill>
                  <a:srgbClr val="FFFFFF"/>
                </a:solidFill>
              </a:rPr>
              <a:t>Code</a:t>
            </a:r>
            <a:endParaRPr b="1" sz="18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9"/>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Class Fields</a:t>
            </a:r>
            <a:endParaRPr/>
          </a:p>
        </p:txBody>
      </p:sp>
      <p:sp>
        <p:nvSpPr>
          <p:cNvPr id="344" name="Google Shape;344;p59"/>
          <p:cNvSpPr txBox="1"/>
          <p:nvPr>
            <p:ph idx="1" type="body"/>
          </p:nvPr>
        </p:nvSpPr>
        <p:spPr>
          <a:xfrm>
            <a:off x="457200" y="2373821"/>
            <a:ext cx="8229600" cy="25437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Declared at the beginning of the class.</a:t>
            </a:r>
            <a:endParaRPr/>
          </a:p>
          <a:p>
            <a:pPr indent="-342900" lvl="0" marL="457200" rtl="0" algn="l">
              <a:spcBef>
                <a:spcPts val="0"/>
              </a:spcBef>
              <a:spcAft>
                <a:spcPts val="0"/>
              </a:spcAft>
              <a:buSzPts val="1800"/>
              <a:buChar char="●"/>
            </a:pPr>
            <a:r>
              <a:rPr lang="en-US"/>
              <a:t>Fields are the data for the object. </a:t>
            </a:r>
            <a:endParaRPr/>
          </a:p>
          <a:p>
            <a:pPr indent="-342900" lvl="0" marL="457200" rtl="0" algn="l">
              <a:spcBef>
                <a:spcPts val="0"/>
              </a:spcBef>
              <a:spcAft>
                <a:spcPts val="0"/>
              </a:spcAft>
              <a:buSzPts val="1800"/>
              <a:buChar char="●"/>
            </a:pPr>
            <a:r>
              <a:rPr lang="en-US"/>
              <a:t>Each object created has its own copy of the fields.</a:t>
            </a:r>
            <a:endParaRPr/>
          </a:p>
        </p:txBody>
      </p:sp>
      <p:sp>
        <p:nvSpPr>
          <p:cNvPr id="345" name="Google Shape;345;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46" name="Google Shape;346;p59"/>
          <p:cNvPicPr preferRelativeResize="0"/>
          <p:nvPr/>
        </p:nvPicPr>
        <p:blipFill rotWithShape="1">
          <a:blip r:embed="rId3">
            <a:alphaModFix/>
          </a:blip>
          <a:srcRect b="9033" l="0" r="0" t="6149"/>
          <a:stretch/>
        </p:blipFill>
        <p:spPr>
          <a:xfrm>
            <a:off x="2386175" y="1185638"/>
            <a:ext cx="4190651" cy="96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0"/>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Class Methods</a:t>
            </a:r>
            <a:endParaRPr/>
          </a:p>
        </p:txBody>
      </p:sp>
      <p:sp>
        <p:nvSpPr>
          <p:cNvPr id="353" name="Google Shape;353;p60"/>
          <p:cNvSpPr txBox="1"/>
          <p:nvPr>
            <p:ph idx="1" type="body"/>
          </p:nvPr>
        </p:nvSpPr>
        <p:spPr>
          <a:xfrm>
            <a:off x="457200" y="3067244"/>
            <a:ext cx="8229600" cy="18501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Defined after the class fields.</a:t>
            </a:r>
            <a:endParaRPr/>
          </a:p>
          <a:p>
            <a:pPr indent="-342900" lvl="0" marL="457200" rtl="0" algn="l">
              <a:spcBef>
                <a:spcPts val="0"/>
              </a:spcBef>
              <a:spcAft>
                <a:spcPts val="0"/>
              </a:spcAft>
              <a:buSzPts val="1800"/>
              <a:buChar char="●"/>
            </a:pPr>
            <a:r>
              <a:rPr lang="en-US"/>
              <a:t>Methods are defined for the actions related to the class.  </a:t>
            </a:r>
            <a:endParaRPr/>
          </a:p>
        </p:txBody>
      </p:sp>
      <p:sp>
        <p:nvSpPr>
          <p:cNvPr id="354" name="Google Shape;354;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55" name="Google Shape;355;p60"/>
          <p:cNvPicPr preferRelativeResize="0"/>
          <p:nvPr/>
        </p:nvPicPr>
        <p:blipFill>
          <a:blip r:embed="rId3">
            <a:alphaModFix/>
          </a:blip>
          <a:stretch>
            <a:fillRect/>
          </a:stretch>
        </p:blipFill>
        <p:spPr>
          <a:xfrm>
            <a:off x="2025025" y="1061723"/>
            <a:ext cx="4465723" cy="1478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1"/>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The Implicit Parameter</a:t>
            </a:r>
            <a:endParaRPr/>
          </a:p>
        </p:txBody>
      </p:sp>
      <p:sp>
        <p:nvSpPr>
          <p:cNvPr id="362" name="Google Shape;362;p61"/>
          <p:cNvSpPr txBox="1"/>
          <p:nvPr>
            <p:ph idx="1" type="body"/>
          </p:nvPr>
        </p:nvSpPr>
        <p:spPr>
          <a:xfrm>
            <a:off x="457200" y="1114313"/>
            <a:ext cx="8229600" cy="3803100"/>
          </a:xfrm>
          <a:prstGeom prst="rect">
            <a:avLst/>
          </a:prstGeom>
        </p:spPr>
        <p:txBody>
          <a:bodyPr anchorCtr="0" anchor="t" bIns="45700" lIns="91425" spcFirstLastPara="1" rIns="91425" wrap="square" tIns="45700">
            <a:normAutofit lnSpcReduction="20000"/>
          </a:bodyPr>
          <a:lstStyle/>
          <a:p>
            <a:pPr indent="0" lvl="0" marL="0" rtl="0" algn="l">
              <a:lnSpc>
                <a:spcPct val="110000"/>
              </a:lnSpc>
              <a:spcBef>
                <a:spcPts val="0"/>
              </a:spcBef>
              <a:spcAft>
                <a:spcPts val="0"/>
              </a:spcAft>
              <a:buNone/>
            </a:pPr>
            <a:r>
              <a:rPr b="1" lang="en-US" sz="2400">
                <a:solidFill>
                  <a:schemeClr val="dk1"/>
                </a:solidFill>
                <a:latin typeface="Tahoma"/>
                <a:ea typeface="Tahoma"/>
                <a:cs typeface="Tahoma"/>
                <a:sym typeface="Tahoma"/>
              </a:rPr>
              <a:t>implicit parameter</a:t>
            </a:r>
            <a:r>
              <a:rPr lang="en-US" sz="2400">
                <a:solidFill>
                  <a:schemeClr val="dk1"/>
                </a:solidFill>
                <a:latin typeface="Tahoma"/>
                <a:ea typeface="Tahoma"/>
                <a:cs typeface="Tahoma"/>
                <a:sym typeface="Tahoma"/>
              </a:rPr>
              <a:t>: The object on which an instance method is called.</a:t>
            </a:r>
            <a:endParaRPr sz="900">
              <a:solidFill>
                <a:schemeClr val="dk1"/>
              </a:solidFill>
              <a:latin typeface="Tahoma"/>
              <a:ea typeface="Tahoma"/>
              <a:cs typeface="Tahoma"/>
              <a:sym typeface="Tahoma"/>
            </a:endParaRPr>
          </a:p>
          <a:p>
            <a:pPr indent="-279400" lvl="1" marL="625475" rtl="0" algn="l">
              <a:lnSpc>
                <a:spcPct val="120000"/>
              </a:lnSpc>
              <a:spcBef>
                <a:spcPts val="180"/>
              </a:spcBef>
              <a:spcAft>
                <a:spcPts val="0"/>
              </a:spcAft>
              <a:buClr>
                <a:schemeClr val="dk1"/>
              </a:buClr>
              <a:buSzPts val="900"/>
              <a:buFont typeface="Tahoma"/>
              <a:buNone/>
            </a:pPr>
            <a:r>
              <a:t/>
            </a:r>
            <a:endParaRPr sz="900">
              <a:solidFill>
                <a:schemeClr val="dk1"/>
              </a:solidFill>
              <a:latin typeface="Tahoma"/>
              <a:ea typeface="Tahoma"/>
              <a:cs typeface="Tahoma"/>
              <a:sym typeface="Tahoma"/>
            </a:endParaRPr>
          </a:p>
          <a:p>
            <a:pPr indent="-368300" lvl="0" marL="457200" rtl="0" algn="l">
              <a:lnSpc>
                <a:spcPct val="115000"/>
              </a:lnSpc>
              <a:spcBef>
                <a:spcPts val="440"/>
              </a:spcBef>
              <a:spcAft>
                <a:spcPts val="0"/>
              </a:spcAft>
              <a:buClr>
                <a:schemeClr val="dk1"/>
              </a:buClr>
              <a:buSzPts val="2200"/>
              <a:buChar char="●"/>
            </a:pPr>
            <a:r>
              <a:rPr lang="en-US" sz="2200">
                <a:solidFill>
                  <a:schemeClr val="dk1"/>
                </a:solidFill>
                <a:latin typeface="Tahoma"/>
                <a:ea typeface="Tahoma"/>
                <a:cs typeface="Tahoma"/>
                <a:sym typeface="Tahoma"/>
              </a:rPr>
              <a:t>During the call </a:t>
            </a:r>
            <a:r>
              <a:rPr lang="en-US" sz="2200">
                <a:solidFill>
                  <a:schemeClr val="dk1"/>
                </a:solidFill>
                <a:latin typeface="Courier New"/>
                <a:ea typeface="Courier New"/>
                <a:cs typeface="Courier New"/>
                <a:sym typeface="Courier New"/>
              </a:rPr>
              <a:t>city1.draw(gr);</a:t>
            </a:r>
            <a:r>
              <a:rPr lang="en-US" sz="2200">
                <a:solidFill>
                  <a:schemeClr val="dk1"/>
                </a:solidFill>
                <a:latin typeface="Tahoma"/>
                <a:ea typeface="Tahoma"/>
                <a:cs typeface="Tahoma"/>
                <a:sym typeface="Tahoma"/>
              </a:rPr>
              <a:t> </a:t>
            </a:r>
            <a:br>
              <a:rPr lang="en-US" sz="2200">
                <a:solidFill>
                  <a:schemeClr val="dk1"/>
                </a:solidFill>
                <a:latin typeface="Tahoma"/>
                <a:ea typeface="Tahoma"/>
                <a:cs typeface="Tahoma"/>
                <a:sym typeface="Tahoma"/>
              </a:rPr>
            </a:br>
            <a:r>
              <a:rPr lang="en-US" sz="2200">
                <a:solidFill>
                  <a:schemeClr val="dk1"/>
                </a:solidFill>
                <a:latin typeface="Tahoma"/>
                <a:ea typeface="Tahoma"/>
                <a:cs typeface="Tahoma"/>
                <a:sym typeface="Tahoma"/>
              </a:rPr>
              <a:t>the object referred to by </a:t>
            </a:r>
            <a:r>
              <a:rPr lang="en-US" sz="2200">
                <a:solidFill>
                  <a:schemeClr val="dk1"/>
                </a:solidFill>
                <a:latin typeface="Courier New"/>
                <a:ea typeface="Courier New"/>
                <a:cs typeface="Courier New"/>
                <a:sym typeface="Courier New"/>
              </a:rPr>
              <a:t>city1</a:t>
            </a:r>
            <a:r>
              <a:rPr lang="en-US" sz="2200">
                <a:solidFill>
                  <a:schemeClr val="dk1"/>
                </a:solidFill>
                <a:latin typeface="Tahoma"/>
                <a:ea typeface="Tahoma"/>
                <a:cs typeface="Tahoma"/>
                <a:sym typeface="Tahoma"/>
              </a:rPr>
              <a:t> is the implicit parameter.</a:t>
            </a:r>
            <a:endParaRPr sz="900">
              <a:solidFill>
                <a:schemeClr val="dk1"/>
              </a:solidFill>
              <a:latin typeface="Tahoma"/>
              <a:ea typeface="Tahoma"/>
              <a:cs typeface="Tahoma"/>
              <a:sym typeface="Tahoma"/>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latin typeface="Tahoma"/>
                <a:ea typeface="Tahoma"/>
                <a:cs typeface="Tahoma"/>
                <a:sym typeface="Tahoma"/>
              </a:rPr>
              <a:t>During the call </a:t>
            </a:r>
            <a:r>
              <a:rPr lang="en-US" sz="2200">
                <a:solidFill>
                  <a:schemeClr val="dk1"/>
                </a:solidFill>
                <a:latin typeface="Courier New"/>
                <a:ea typeface="Courier New"/>
                <a:cs typeface="Courier New"/>
                <a:sym typeface="Courier New"/>
              </a:rPr>
              <a:t>city2.draw(gr);</a:t>
            </a:r>
            <a:r>
              <a:rPr lang="en-US" sz="2200">
                <a:solidFill>
                  <a:schemeClr val="dk1"/>
                </a:solidFill>
                <a:latin typeface="Tahoma"/>
                <a:ea typeface="Tahoma"/>
                <a:cs typeface="Tahoma"/>
                <a:sym typeface="Tahoma"/>
              </a:rPr>
              <a:t> </a:t>
            </a:r>
            <a:br>
              <a:rPr lang="en-US" sz="2200">
                <a:solidFill>
                  <a:schemeClr val="dk1"/>
                </a:solidFill>
                <a:latin typeface="Tahoma"/>
                <a:ea typeface="Tahoma"/>
                <a:cs typeface="Tahoma"/>
                <a:sym typeface="Tahoma"/>
              </a:rPr>
            </a:br>
            <a:r>
              <a:rPr lang="en-US" sz="2200">
                <a:solidFill>
                  <a:schemeClr val="dk1"/>
                </a:solidFill>
                <a:latin typeface="Tahoma"/>
                <a:ea typeface="Tahoma"/>
                <a:cs typeface="Tahoma"/>
                <a:sym typeface="Tahoma"/>
              </a:rPr>
              <a:t>the object referred to by </a:t>
            </a:r>
            <a:r>
              <a:rPr lang="en-US" sz="2200">
                <a:solidFill>
                  <a:schemeClr val="dk1"/>
                </a:solidFill>
                <a:latin typeface="Courier New"/>
                <a:ea typeface="Courier New"/>
                <a:cs typeface="Courier New"/>
                <a:sym typeface="Courier New"/>
              </a:rPr>
              <a:t>city2</a:t>
            </a:r>
            <a:r>
              <a:rPr lang="en-US" sz="2200">
                <a:solidFill>
                  <a:schemeClr val="dk1"/>
                </a:solidFill>
                <a:latin typeface="Tahoma"/>
                <a:ea typeface="Tahoma"/>
                <a:cs typeface="Tahoma"/>
                <a:sym typeface="Tahoma"/>
              </a:rPr>
              <a:t> is the implicit parameter.</a:t>
            </a:r>
            <a:endParaRPr sz="2200">
              <a:solidFill>
                <a:schemeClr val="dk1"/>
              </a:solidFill>
              <a:latin typeface="Tahoma"/>
              <a:ea typeface="Tahoma"/>
              <a:cs typeface="Tahoma"/>
              <a:sym typeface="Tahoma"/>
            </a:endParaRPr>
          </a:p>
          <a:p>
            <a:pPr indent="-368300" lvl="0" marL="457200" rtl="0" algn="l">
              <a:lnSpc>
                <a:spcPct val="115000"/>
              </a:lnSpc>
              <a:spcBef>
                <a:spcPts val="0"/>
              </a:spcBef>
              <a:spcAft>
                <a:spcPts val="0"/>
              </a:spcAft>
              <a:buClr>
                <a:schemeClr val="dk1"/>
              </a:buClr>
              <a:buSzPts val="2200"/>
              <a:buFont typeface="Tahoma"/>
              <a:buChar char="●"/>
            </a:pPr>
            <a:r>
              <a:rPr lang="en-US" sz="2200">
                <a:solidFill>
                  <a:schemeClr val="dk1"/>
                </a:solidFill>
                <a:latin typeface="Tahoma"/>
                <a:ea typeface="Tahoma"/>
                <a:cs typeface="Tahoma"/>
                <a:sym typeface="Tahoma"/>
              </a:rPr>
              <a:t>The instance method can refer to that object's fields.</a:t>
            </a:r>
            <a:endParaRPr sz="2000">
              <a:solidFill>
                <a:schemeClr val="dk1"/>
              </a:solidFill>
              <a:latin typeface="Tahoma"/>
              <a:ea typeface="Tahoma"/>
              <a:cs typeface="Tahoma"/>
              <a:sym typeface="Tahoma"/>
            </a:endParaRPr>
          </a:p>
          <a:p>
            <a:pPr indent="0" lvl="0" marL="0" rtl="0" algn="l">
              <a:lnSpc>
                <a:spcPct val="115000"/>
              </a:lnSpc>
              <a:spcBef>
                <a:spcPts val="400"/>
              </a:spcBef>
              <a:spcAft>
                <a:spcPts val="0"/>
              </a:spcAft>
              <a:buNone/>
            </a:pPr>
            <a:r>
              <a:rPr lang="en-US" sz="2000">
                <a:solidFill>
                  <a:schemeClr val="dk1"/>
                </a:solidFill>
                <a:latin typeface="Courier New"/>
                <a:ea typeface="Courier New"/>
                <a:cs typeface="Courier New"/>
                <a:sym typeface="Courier New"/>
              </a:rPr>
              <a:t>   draw</a:t>
            </a:r>
            <a:r>
              <a:rPr lang="en-US" sz="2000">
                <a:solidFill>
                  <a:schemeClr val="dk1"/>
                </a:solidFill>
                <a:latin typeface="Tahoma"/>
                <a:ea typeface="Tahoma"/>
                <a:cs typeface="Tahoma"/>
                <a:sym typeface="Tahoma"/>
              </a:rPr>
              <a:t> can refer to the </a:t>
            </a:r>
            <a:r>
              <a:rPr lang="en-US" sz="2000">
                <a:solidFill>
                  <a:schemeClr val="dk1"/>
                </a:solidFill>
                <a:latin typeface="Courier New"/>
                <a:ea typeface="Courier New"/>
                <a:cs typeface="Courier New"/>
                <a:sym typeface="Courier New"/>
              </a:rPr>
              <a:t>x</a:t>
            </a:r>
            <a:r>
              <a:rPr lang="en-US" sz="2000">
                <a:solidFill>
                  <a:schemeClr val="dk1"/>
                </a:solidFill>
                <a:latin typeface="Tahoma"/>
                <a:ea typeface="Tahoma"/>
                <a:cs typeface="Tahoma"/>
                <a:sym typeface="Tahoma"/>
              </a:rPr>
              <a:t> and </a:t>
            </a:r>
            <a:r>
              <a:rPr lang="en-US" sz="2000">
                <a:solidFill>
                  <a:schemeClr val="dk1"/>
                </a:solidFill>
                <a:latin typeface="Courier New"/>
                <a:ea typeface="Courier New"/>
                <a:cs typeface="Courier New"/>
                <a:sym typeface="Courier New"/>
              </a:rPr>
              <a:t>y</a:t>
            </a:r>
            <a:r>
              <a:rPr lang="en-US" sz="2000">
                <a:solidFill>
                  <a:schemeClr val="dk1"/>
                </a:solidFill>
                <a:latin typeface="Tahoma"/>
                <a:ea typeface="Tahoma"/>
                <a:cs typeface="Tahoma"/>
                <a:sym typeface="Tahoma"/>
              </a:rPr>
              <a:t> of the object it was called on.</a:t>
            </a:r>
            <a:endParaRPr sz="2000">
              <a:solidFill>
                <a:schemeClr val="dk1"/>
              </a:solidFill>
              <a:latin typeface="Tahoma"/>
              <a:ea typeface="Tahoma"/>
              <a:cs typeface="Tahoma"/>
              <a:sym typeface="Tahoma"/>
            </a:endParaRPr>
          </a:p>
          <a:p>
            <a:pPr indent="-355600" lvl="0" marL="457200" rtl="0" algn="l">
              <a:lnSpc>
                <a:spcPct val="115000"/>
              </a:lnSpc>
              <a:spcBef>
                <a:spcPts val="400"/>
              </a:spcBef>
              <a:spcAft>
                <a:spcPts val="0"/>
              </a:spcAft>
              <a:buClr>
                <a:schemeClr val="dk1"/>
              </a:buClr>
              <a:buSzPts val="2000"/>
              <a:buFont typeface="Tahoma"/>
              <a:buChar char="●"/>
            </a:pPr>
            <a:r>
              <a:rPr lang="en-US" sz="2000">
                <a:solidFill>
                  <a:schemeClr val="dk1"/>
                </a:solidFill>
                <a:latin typeface="Tahoma"/>
                <a:ea typeface="Tahoma"/>
                <a:cs typeface="Tahoma"/>
                <a:sym typeface="Tahoma"/>
              </a:rPr>
              <a:t>Can use the keyword </a:t>
            </a:r>
            <a:r>
              <a:rPr lang="en-US" sz="2000">
                <a:solidFill>
                  <a:schemeClr val="dk1"/>
                </a:solidFill>
                <a:latin typeface="Courier New"/>
                <a:ea typeface="Courier New"/>
                <a:cs typeface="Courier New"/>
                <a:sym typeface="Courier New"/>
              </a:rPr>
              <a:t>this</a:t>
            </a:r>
            <a:r>
              <a:rPr lang="en-US" sz="2000">
                <a:solidFill>
                  <a:schemeClr val="dk1"/>
                </a:solidFill>
                <a:latin typeface="Tahoma"/>
                <a:ea typeface="Tahoma"/>
                <a:cs typeface="Tahoma"/>
                <a:sym typeface="Tahoma"/>
              </a:rPr>
              <a:t> to refer to the implicit parameter.</a:t>
            </a:r>
            <a:endParaRPr sz="2000">
              <a:solidFill>
                <a:schemeClr val="dk1"/>
              </a:solidFill>
              <a:latin typeface="Tahoma"/>
              <a:ea typeface="Tahoma"/>
              <a:cs typeface="Tahoma"/>
              <a:sym typeface="Tahoma"/>
            </a:endParaRPr>
          </a:p>
          <a:p>
            <a:pPr indent="0" lvl="0" marL="0" rtl="0" algn="l">
              <a:lnSpc>
                <a:spcPct val="115000"/>
              </a:lnSpc>
              <a:spcBef>
                <a:spcPts val="400"/>
              </a:spcBef>
              <a:spcAft>
                <a:spcPts val="0"/>
              </a:spcAft>
              <a:buNone/>
            </a:pPr>
            <a:r>
              <a:t/>
            </a:r>
            <a:endParaRPr/>
          </a:p>
        </p:txBody>
      </p:sp>
      <p:sp>
        <p:nvSpPr>
          <p:cNvPr id="363" name="Google Shape;363;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70" name="Google Shape;370;p62"/>
          <p:cNvSpPr txBox="1"/>
          <p:nvPr>
            <p:ph idx="1" type="body"/>
          </p:nvPr>
        </p:nvSpPr>
        <p:spPr>
          <a:xfrm>
            <a:off x="457200" y="2616199"/>
            <a:ext cx="8229600" cy="19476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sz="2600"/>
              <a:t>Create points in PointMain.java</a:t>
            </a:r>
            <a:endParaRPr sz="2600"/>
          </a:p>
          <a:p>
            <a:pPr indent="0" lvl="0" marL="0" rtl="0" algn="ctr">
              <a:spcBef>
                <a:spcPts val="360"/>
              </a:spcBef>
              <a:spcAft>
                <a:spcPts val="0"/>
              </a:spcAft>
              <a:buNone/>
            </a:pPr>
            <a:r>
              <a:t/>
            </a:r>
            <a:endParaRPr sz="2600"/>
          </a:p>
        </p:txBody>
      </p:sp>
      <p:sp>
        <p:nvSpPr>
          <p:cNvPr id="371" name="Google Shape;371;p62"/>
          <p:cNvSpPr/>
          <p:nvPr/>
        </p:nvSpPr>
        <p:spPr>
          <a:xfrm>
            <a:off x="3745850" y="7156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a:p>
            <a:pPr indent="0" lvl="0" marL="0" rtl="0" algn="ctr">
              <a:spcBef>
                <a:spcPts val="0"/>
              </a:spcBef>
              <a:spcAft>
                <a:spcPts val="0"/>
              </a:spcAft>
              <a:buNone/>
            </a:pPr>
            <a:r>
              <a:rPr b="1" lang="en-US" sz="1800">
                <a:solidFill>
                  <a:srgbClr val="FFFFFF"/>
                </a:solidFill>
              </a:rPr>
              <a:t>Code</a:t>
            </a:r>
            <a:endParaRPr b="1" sz="18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3"/>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Solution</a:t>
            </a:r>
            <a:endParaRPr/>
          </a:p>
        </p:txBody>
      </p:sp>
      <p:sp>
        <p:nvSpPr>
          <p:cNvPr id="378" name="Google Shape;378;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379" name="Google Shape;379;p63"/>
          <p:cNvPicPr preferRelativeResize="0"/>
          <p:nvPr/>
        </p:nvPicPr>
        <p:blipFill>
          <a:blip r:embed="rId3">
            <a:alphaModFix/>
          </a:blip>
          <a:stretch>
            <a:fillRect/>
          </a:stretch>
        </p:blipFill>
        <p:spPr>
          <a:xfrm>
            <a:off x="1006588" y="1064650"/>
            <a:ext cx="7130813" cy="3803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86" name="Google Shape;386;p64"/>
          <p:cNvSpPr txBox="1"/>
          <p:nvPr>
            <p:ph idx="1" type="body"/>
          </p:nvPr>
        </p:nvSpPr>
        <p:spPr>
          <a:xfrm>
            <a:off x="457200" y="2616199"/>
            <a:ext cx="8229600" cy="19476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sz="2600"/>
              <a:t>Update setValues() to use </a:t>
            </a:r>
            <a:r>
              <a:rPr lang="en-US" sz="2600">
                <a:latin typeface="Courier New"/>
                <a:ea typeface="Courier New"/>
                <a:cs typeface="Courier New"/>
                <a:sym typeface="Courier New"/>
              </a:rPr>
              <a:t>this</a:t>
            </a:r>
            <a:r>
              <a:rPr lang="en-US" sz="2600"/>
              <a:t>.</a:t>
            </a:r>
            <a:endParaRPr sz="2600"/>
          </a:p>
        </p:txBody>
      </p:sp>
      <p:sp>
        <p:nvSpPr>
          <p:cNvPr id="387" name="Google Shape;387;p64"/>
          <p:cNvSpPr/>
          <p:nvPr/>
        </p:nvSpPr>
        <p:spPr>
          <a:xfrm>
            <a:off x="3745850" y="7156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a:p>
            <a:pPr indent="0" lvl="0" marL="0" rtl="0" algn="ctr">
              <a:spcBef>
                <a:spcPts val="0"/>
              </a:spcBef>
              <a:spcAft>
                <a:spcPts val="0"/>
              </a:spcAft>
              <a:buNone/>
            </a:pPr>
            <a:r>
              <a:rPr b="1" lang="en-US" sz="1800">
                <a:solidFill>
                  <a:srgbClr val="FFFFFF"/>
                </a:solidFill>
              </a:rPr>
              <a:t>Code</a:t>
            </a:r>
            <a:endParaRPr b="1" sz="1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5"/>
          <p:cNvSpPr txBox="1"/>
          <p:nvPr>
            <p:ph type="title"/>
          </p:nvPr>
        </p:nvSpPr>
        <p:spPr>
          <a:xfrm>
            <a:off x="457200" y="463951"/>
            <a:ext cx="8229600" cy="548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Point.java Can’t Execute on Its Own</a:t>
            </a:r>
            <a:endParaRPr/>
          </a:p>
        </p:txBody>
      </p:sp>
      <p:sp>
        <p:nvSpPr>
          <p:cNvPr id="394" name="Google Shape;394;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95" name="Google Shape;395;p65"/>
          <p:cNvPicPr preferRelativeResize="0"/>
          <p:nvPr/>
        </p:nvPicPr>
        <p:blipFill rotWithShape="1">
          <a:blip r:embed="rId3">
            <a:alphaModFix/>
          </a:blip>
          <a:srcRect b="45235" l="0" r="0" t="0"/>
          <a:stretch/>
        </p:blipFill>
        <p:spPr>
          <a:xfrm>
            <a:off x="3786025" y="1695800"/>
            <a:ext cx="4900774" cy="2098074"/>
          </a:xfrm>
          <a:prstGeom prst="rect">
            <a:avLst/>
          </a:prstGeom>
          <a:noFill/>
          <a:ln>
            <a:noFill/>
          </a:ln>
        </p:spPr>
      </p:pic>
      <p:sp>
        <p:nvSpPr>
          <p:cNvPr id="396" name="Google Shape;396;p65"/>
          <p:cNvSpPr txBox="1"/>
          <p:nvPr>
            <p:ph idx="1" type="body"/>
          </p:nvPr>
        </p:nvSpPr>
        <p:spPr>
          <a:xfrm>
            <a:off x="241675" y="1411150"/>
            <a:ext cx="3359400" cy="3338700"/>
          </a:xfrm>
          <a:prstGeom prst="rect">
            <a:avLst/>
          </a:prstGeom>
        </p:spPr>
        <p:txBody>
          <a:bodyPr anchorCtr="0" anchor="t" bIns="45700" lIns="91425" spcFirstLastPara="1" rIns="91425" wrap="square" tIns="45700">
            <a:normAutofit fontScale="92500" lnSpcReduction="10000"/>
          </a:bodyPr>
          <a:lstStyle/>
          <a:p>
            <a:pPr indent="-314157" lvl="0" marL="457200" rtl="0" algn="l">
              <a:spcBef>
                <a:spcPts val="360"/>
              </a:spcBef>
              <a:spcAft>
                <a:spcPts val="0"/>
              </a:spcAft>
              <a:buSzPct val="50990"/>
              <a:buChar char="●"/>
            </a:pPr>
            <a:r>
              <a:rPr lang="en-US" sz="2856"/>
              <a:t>Point.java by itself isn’t a runnable program.</a:t>
            </a:r>
            <a:endParaRPr sz="2856"/>
          </a:p>
          <a:p>
            <a:pPr indent="-334327" lvl="0" marL="457200" rtl="0" algn="l">
              <a:spcBef>
                <a:spcPts val="0"/>
              </a:spcBef>
              <a:spcAft>
                <a:spcPts val="0"/>
              </a:spcAft>
              <a:buSzPct val="63011"/>
              <a:buChar char="●"/>
            </a:pPr>
            <a:r>
              <a:rPr lang="en-US" sz="2856"/>
              <a:t>Must have another client program with a main() method to create point objects and use them.</a:t>
            </a:r>
            <a:r>
              <a:rPr lang="en-US" sz="2856"/>
              <a:t> </a:t>
            </a: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cxnSp>
        <p:nvCxnSpPr>
          <p:cNvPr id="238" name="Google Shape;238;p48"/>
          <p:cNvCxnSpPr/>
          <p:nvPr/>
        </p:nvCxnSpPr>
        <p:spPr>
          <a:xfrm>
            <a:off x="638375" y="3770775"/>
            <a:ext cx="5619900" cy="0"/>
          </a:xfrm>
          <a:prstGeom prst="straightConnector1">
            <a:avLst/>
          </a:prstGeom>
          <a:noFill/>
          <a:ln cap="flat" cmpd="sng" w="19050">
            <a:solidFill>
              <a:srgbClr val="BF5700"/>
            </a:solidFill>
            <a:prstDash val="solid"/>
            <a:round/>
            <a:headEnd len="sm" w="sm" type="none"/>
            <a:tailEnd len="sm" w="sm" type="none"/>
          </a:ln>
        </p:spPr>
      </p:cxnSp>
      <p:sp>
        <p:nvSpPr>
          <p:cNvPr id="239" name="Google Shape;239;p48"/>
          <p:cNvSpPr txBox="1"/>
          <p:nvPr/>
        </p:nvSpPr>
        <p:spPr>
          <a:xfrm>
            <a:off x="548650" y="392045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CAROL RAMSEY</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GDC </a:t>
            </a:r>
            <a:r>
              <a:rPr lang="en-US" sz="1050">
                <a:solidFill>
                  <a:srgbClr val="BF5700"/>
                </a:solidFill>
                <a:latin typeface="Arial Black"/>
                <a:ea typeface="Arial Black"/>
                <a:cs typeface="Arial Black"/>
                <a:sym typeface="Arial Black"/>
              </a:rPr>
              <a:t>6.318</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240" name="Google Shape;240;p48"/>
          <p:cNvSpPr txBox="1"/>
          <p:nvPr/>
        </p:nvSpPr>
        <p:spPr>
          <a:xfrm>
            <a:off x="548645" y="1971488"/>
            <a:ext cx="7886700" cy="1752600"/>
          </a:xfrm>
          <a:prstGeom prst="rect">
            <a:avLst/>
          </a:prstGeom>
          <a:noFill/>
          <a:ln>
            <a:noFill/>
          </a:ln>
        </p:spPr>
        <p:txBody>
          <a:bodyPr anchorCtr="0" anchor="b" bIns="45700" lIns="91425" spcFirstLastPara="1" rIns="91425" wrap="square" tIns="45700">
            <a:noAutofit/>
          </a:bodyPr>
          <a:lstStyle/>
          <a:p>
            <a:pPr indent="0" lvl="0" marL="0" marR="0" rtl="0" algn="l">
              <a:lnSpc>
                <a:spcPct val="142857"/>
              </a:lnSpc>
              <a:spcBef>
                <a:spcPts val="0"/>
              </a:spcBef>
              <a:spcAft>
                <a:spcPts val="0"/>
              </a:spcAft>
              <a:buClr>
                <a:srgbClr val="BF5700"/>
              </a:buClr>
              <a:buSzPts val="2800"/>
              <a:buFont typeface="Arial Black"/>
              <a:buNone/>
            </a:pPr>
            <a:r>
              <a:t/>
            </a:r>
            <a:endParaRPr b="1" i="0" sz="300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2800"/>
              <a:buFont typeface="Arial Black"/>
              <a:buNone/>
            </a:pPr>
            <a:r>
              <a:rPr b="1" i="0" lang="en-US" sz="2900" u="none" cap="none" strike="noStrike">
                <a:solidFill>
                  <a:srgbClr val="BF5700"/>
                </a:solidFill>
                <a:latin typeface="Arial Black"/>
                <a:ea typeface="Arial Black"/>
                <a:cs typeface="Arial Black"/>
                <a:sym typeface="Arial Black"/>
              </a:rPr>
              <a:t>8.2 Object State and Behavior </a:t>
            </a:r>
            <a:endParaRPr b="1" i="0" sz="4600" u="none" cap="none" strike="noStrike">
              <a:solidFill>
                <a:srgbClr val="FF00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2800"/>
              <a:buFont typeface="Arial Black"/>
              <a:buNone/>
            </a:pPr>
            <a:r>
              <a:t/>
            </a:r>
            <a:endParaRPr b="1" i="0" sz="1900" u="none" cap="none" strike="noStrike">
              <a:solidFill>
                <a:srgbClr val="BF5700"/>
              </a:solidFill>
              <a:latin typeface="Arial Black"/>
              <a:ea typeface="Arial Black"/>
              <a:cs typeface="Arial Black"/>
              <a:sym typeface="Arial Black"/>
            </a:endParaRPr>
          </a:p>
        </p:txBody>
      </p:sp>
      <p:pic>
        <p:nvPicPr>
          <p:cNvPr id="241" name="Google Shape;241;p48"/>
          <p:cNvPicPr preferRelativeResize="0"/>
          <p:nvPr/>
        </p:nvPicPr>
        <p:blipFill rotWithShape="1">
          <a:blip r:embed="rId3">
            <a:alphaModFix/>
          </a:blip>
          <a:srcRect b="0" l="0" r="0" t="0"/>
          <a:stretch/>
        </p:blipFill>
        <p:spPr>
          <a:xfrm>
            <a:off x="6565597" y="-152400"/>
            <a:ext cx="1613391" cy="785814"/>
          </a:xfrm>
          <a:prstGeom prst="rect">
            <a:avLst/>
          </a:prstGeom>
          <a:noFill/>
          <a:ln>
            <a:noFill/>
          </a:ln>
        </p:spPr>
      </p:pic>
      <p:pic>
        <p:nvPicPr>
          <p:cNvPr id="242" name="Google Shape;242;p48"/>
          <p:cNvPicPr preferRelativeResize="0"/>
          <p:nvPr/>
        </p:nvPicPr>
        <p:blipFill rotWithShape="1">
          <a:blip r:embed="rId4">
            <a:alphaModFix/>
          </a:blip>
          <a:srcRect b="0" l="0" r="0" t="0"/>
          <a:stretch/>
        </p:blipFill>
        <p:spPr>
          <a:xfrm>
            <a:off x="7399968" y="785468"/>
            <a:ext cx="742238" cy="742238"/>
          </a:xfrm>
          <a:prstGeom prst="rect">
            <a:avLst/>
          </a:prstGeom>
          <a:noFill/>
          <a:ln>
            <a:noFill/>
          </a:ln>
        </p:spPr>
      </p:pic>
      <p:sp>
        <p:nvSpPr>
          <p:cNvPr id="243" name="Google Shape;243;p4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6"/>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Array of Objects</a:t>
            </a:r>
            <a:endParaRPr/>
          </a:p>
        </p:txBody>
      </p:sp>
      <p:sp>
        <p:nvSpPr>
          <p:cNvPr id="403" name="Google Shape;403;p66"/>
          <p:cNvSpPr txBox="1"/>
          <p:nvPr>
            <p:ph idx="1" type="body"/>
          </p:nvPr>
        </p:nvSpPr>
        <p:spPr>
          <a:xfrm>
            <a:off x="457200" y="1121050"/>
            <a:ext cx="8229600" cy="39321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We know that this won’t work when we have 100000 points: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342900" lvl="0" marL="457200" rtl="0" algn="l">
              <a:spcBef>
                <a:spcPts val="360"/>
              </a:spcBef>
              <a:spcAft>
                <a:spcPts val="0"/>
              </a:spcAft>
              <a:buSzPts val="1800"/>
              <a:buChar char="●"/>
            </a:pPr>
            <a:r>
              <a:rPr lang="en-US"/>
              <a:t>So, we create an array of Points. </a:t>
            </a:r>
            <a:endParaRPr/>
          </a:p>
          <a:p>
            <a:pPr indent="0" lvl="0" marL="0" rtl="0" algn="l">
              <a:spcBef>
                <a:spcPts val="360"/>
              </a:spcBef>
              <a:spcAft>
                <a:spcPts val="0"/>
              </a:spcAft>
              <a:buNone/>
            </a:pPr>
            <a:r>
              <a:t/>
            </a:r>
            <a:endParaRPr/>
          </a:p>
          <a:p>
            <a:pPr indent="0" lvl="0" marL="457200" rtl="0" algn="l">
              <a:spcBef>
                <a:spcPts val="360"/>
              </a:spcBef>
              <a:spcAft>
                <a:spcPts val="0"/>
              </a:spcAft>
              <a:buNone/>
            </a:pPr>
            <a:r>
              <a:t/>
            </a:r>
            <a:endParaRPr/>
          </a:p>
        </p:txBody>
      </p:sp>
      <p:sp>
        <p:nvSpPr>
          <p:cNvPr id="404" name="Google Shape;404;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05" name="Google Shape;405;p66"/>
          <p:cNvPicPr preferRelativeResize="0"/>
          <p:nvPr/>
        </p:nvPicPr>
        <p:blipFill rotWithShape="1">
          <a:blip r:embed="rId3">
            <a:alphaModFix/>
          </a:blip>
          <a:srcRect b="0" l="0" r="0" t="4689"/>
          <a:stretch/>
        </p:blipFill>
        <p:spPr>
          <a:xfrm>
            <a:off x="4386025" y="1781400"/>
            <a:ext cx="2830375" cy="1164650"/>
          </a:xfrm>
          <a:prstGeom prst="rect">
            <a:avLst/>
          </a:prstGeom>
          <a:noFill/>
          <a:ln>
            <a:noFill/>
          </a:ln>
        </p:spPr>
      </p:pic>
      <p:pic>
        <p:nvPicPr>
          <p:cNvPr id="406" name="Google Shape;406;p66"/>
          <p:cNvPicPr preferRelativeResize="0"/>
          <p:nvPr/>
        </p:nvPicPr>
        <p:blipFill>
          <a:blip r:embed="rId4">
            <a:alphaModFix/>
          </a:blip>
          <a:stretch>
            <a:fillRect/>
          </a:stretch>
        </p:blipFill>
        <p:spPr>
          <a:xfrm>
            <a:off x="1096050" y="4391175"/>
            <a:ext cx="3230331" cy="295200"/>
          </a:xfrm>
          <a:prstGeom prst="rect">
            <a:avLst/>
          </a:prstGeom>
          <a:noFill/>
          <a:ln>
            <a:noFill/>
          </a:ln>
        </p:spPr>
      </p:pic>
      <p:sp>
        <p:nvSpPr>
          <p:cNvPr id="407" name="Google Shape;407;p66"/>
          <p:cNvSpPr txBox="1"/>
          <p:nvPr/>
        </p:nvSpPr>
        <p:spPr>
          <a:xfrm>
            <a:off x="990175" y="3863375"/>
            <a:ext cx="7905300" cy="3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rgbClr val="3F3F3F"/>
                </a:solidFill>
                <a:latin typeface="Courier New"/>
                <a:ea typeface="Courier New"/>
                <a:cs typeface="Courier New"/>
                <a:sym typeface="Courier New"/>
              </a:rPr>
              <a:t>&lt;Type&gt; &lt;variable name&gt; = new &lt;Type&gt;[&lt;size&gt;]</a:t>
            </a:r>
            <a:endParaRPr sz="2100">
              <a:solidFill>
                <a:srgbClr val="3F3F3F"/>
              </a:solidFill>
              <a:latin typeface="Courier New"/>
              <a:ea typeface="Courier New"/>
              <a:cs typeface="Courier New"/>
              <a:sym typeface="Courier Ne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414" name="Google Shape;414;p67"/>
          <p:cNvSpPr txBox="1"/>
          <p:nvPr>
            <p:ph idx="1" type="body"/>
          </p:nvPr>
        </p:nvSpPr>
        <p:spPr>
          <a:xfrm>
            <a:off x="457200" y="2616199"/>
            <a:ext cx="8229600" cy="19476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sz="2600"/>
              <a:t>Create array of points in PointMain.java</a:t>
            </a:r>
            <a:endParaRPr sz="2600"/>
          </a:p>
          <a:p>
            <a:pPr indent="0" lvl="0" marL="0" rtl="0" algn="ctr">
              <a:spcBef>
                <a:spcPts val="360"/>
              </a:spcBef>
              <a:spcAft>
                <a:spcPts val="0"/>
              </a:spcAft>
              <a:buNone/>
            </a:pPr>
            <a:r>
              <a:rPr lang="en-US" sz="2600"/>
              <a:t>(attempt 1)</a:t>
            </a:r>
            <a:endParaRPr sz="2600"/>
          </a:p>
        </p:txBody>
      </p:sp>
      <p:sp>
        <p:nvSpPr>
          <p:cNvPr id="415" name="Google Shape;415;p67"/>
          <p:cNvSpPr/>
          <p:nvPr/>
        </p:nvSpPr>
        <p:spPr>
          <a:xfrm>
            <a:off x="3745850" y="715675"/>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a:p>
            <a:pPr indent="0" lvl="0" marL="0" rtl="0" algn="ctr">
              <a:spcBef>
                <a:spcPts val="0"/>
              </a:spcBef>
              <a:spcAft>
                <a:spcPts val="0"/>
              </a:spcAft>
              <a:buNone/>
            </a:pPr>
            <a:r>
              <a:rPr b="1" lang="en-US" sz="1800">
                <a:solidFill>
                  <a:srgbClr val="FFFFFF"/>
                </a:solidFill>
              </a:rPr>
              <a:t>Code</a:t>
            </a:r>
            <a:endParaRPr b="1" sz="18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8"/>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Two-Phase Initialization</a:t>
            </a:r>
            <a:endParaRPr/>
          </a:p>
        </p:txBody>
      </p:sp>
      <p:sp>
        <p:nvSpPr>
          <p:cNvPr id="422" name="Google Shape;422;p68"/>
          <p:cNvSpPr txBox="1"/>
          <p:nvPr>
            <p:ph idx="1" type="body"/>
          </p:nvPr>
        </p:nvSpPr>
        <p:spPr>
          <a:xfrm>
            <a:off x="457200" y="1114325"/>
            <a:ext cx="8229600" cy="2626200"/>
          </a:xfrm>
          <a:prstGeom prst="rect">
            <a:avLst/>
          </a:prstGeom>
        </p:spPr>
        <p:txBody>
          <a:bodyPr anchorCtr="0" anchor="t" bIns="45700" lIns="91425" spcFirstLastPara="1" rIns="91425" wrap="square" tIns="45700">
            <a:normAutofit fontScale="77500" lnSpcReduction="20000"/>
          </a:bodyPr>
          <a:lstStyle/>
          <a:p>
            <a:pPr indent="-279400" lvl="1" marL="625475" rtl="0" algn="l">
              <a:spcBef>
                <a:spcPts val="0"/>
              </a:spcBef>
              <a:spcAft>
                <a:spcPts val="0"/>
              </a:spcAft>
              <a:buClr>
                <a:schemeClr val="dk1"/>
              </a:buClr>
              <a:buSzPct val="100000"/>
              <a:buFont typeface="Tahoma"/>
              <a:buNone/>
            </a:pPr>
            <a:r>
              <a:rPr lang="en-US" sz="2200">
                <a:solidFill>
                  <a:schemeClr val="dk1"/>
                </a:solidFill>
                <a:latin typeface="Tahoma"/>
                <a:ea typeface="Tahoma"/>
                <a:cs typeface="Tahoma"/>
                <a:sym typeface="Tahoma"/>
              </a:rPr>
              <a:t>1) Initialize the array itself (each element is initially </a:t>
            </a:r>
            <a:r>
              <a:rPr lang="en-US" sz="2200">
                <a:solidFill>
                  <a:schemeClr val="dk1"/>
                </a:solidFill>
                <a:latin typeface="Courier New"/>
                <a:ea typeface="Courier New"/>
                <a:cs typeface="Courier New"/>
                <a:sym typeface="Courier New"/>
              </a:rPr>
              <a:t>null</a:t>
            </a:r>
            <a:r>
              <a:rPr lang="en-US" sz="2200">
                <a:solidFill>
                  <a:schemeClr val="dk1"/>
                </a:solidFill>
                <a:latin typeface="Tahoma"/>
                <a:ea typeface="Tahoma"/>
                <a:cs typeface="Tahoma"/>
                <a:sym typeface="Tahoma"/>
              </a:rPr>
              <a:t>)</a:t>
            </a:r>
            <a:endParaRPr sz="2200">
              <a:solidFill>
                <a:schemeClr val="dk1"/>
              </a:solidFill>
              <a:latin typeface="Tahoma"/>
              <a:ea typeface="Tahoma"/>
              <a:cs typeface="Tahoma"/>
              <a:sym typeface="Tahoma"/>
            </a:endParaRPr>
          </a:p>
          <a:p>
            <a:pPr indent="-279400" lvl="1" marL="625475" rtl="0" algn="l">
              <a:spcBef>
                <a:spcPts val="440"/>
              </a:spcBef>
              <a:spcAft>
                <a:spcPts val="0"/>
              </a:spcAft>
              <a:buClr>
                <a:schemeClr val="dk1"/>
              </a:buClr>
              <a:buSzPct val="110000"/>
              <a:buFont typeface="Tahoma"/>
              <a:buNone/>
            </a:pPr>
            <a:r>
              <a:rPr lang="en-US" sz="2000">
                <a:solidFill>
                  <a:schemeClr val="dk1"/>
                </a:solidFill>
                <a:latin typeface="Courier New"/>
                <a:ea typeface="Courier New"/>
                <a:cs typeface="Courier New"/>
                <a:sym typeface="Courier New"/>
              </a:rPr>
              <a:t>  Point[] points = </a:t>
            </a:r>
            <a:r>
              <a:rPr b="1" lang="en-US" sz="2000">
                <a:solidFill>
                  <a:schemeClr val="dk1"/>
                </a:solidFill>
                <a:latin typeface="Courier New"/>
                <a:ea typeface="Courier New"/>
                <a:cs typeface="Courier New"/>
                <a:sym typeface="Courier New"/>
              </a:rPr>
              <a:t>new Point[4]</a:t>
            </a:r>
            <a:r>
              <a:rPr lang="en-US" sz="2000">
                <a:solidFill>
                  <a:schemeClr val="dk1"/>
                </a:solidFill>
                <a:latin typeface="Courier New"/>
                <a:ea typeface="Courier New"/>
                <a:cs typeface="Courier New"/>
                <a:sym typeface="Courier New"/>
              </a:rPr>
              <a:t>;           </a:t>
            </a:r>
            <a:r>
              <a:rPr b="1" lang="en-US" sz="2000">
                <a:solidFill>
                  <a:srgbClr val="008080"/>
                </a:solidFill>
                <a:latin typeface="Courier New"/>
                <a:ea typeface="Courier New"/>
                <a:cs typeface="Courier New"/>
                <a:sym typeface="Courier New"/>
              </a:rPr>
              <a:t>// phase 1</a:t>
            </a:r>
            <a:endParaRPr sz="2200">
              <a:solidFill>
                <a:schemeClr val="dk1"/>
              </a:solidFill>
              <a:latin typeface="Tahoma"/>
              <a:ea typeface="Tahoma"/>
              <a:cs typeface="Tahoma"/>
              <a:sym typeface="Tahoma"/>
            </a:endParaRPr>
          </a:p>
          <a:p>
            <a:pPr indent="-279400" lvl="1" marL="625475" rtl="0" algn="l">
              <a:spcBef>
                <a:spcPts val="0"/>
              </a:spcBef>
              <a:spcAft>
                <a:spcPts val="0"/>
              </a:spcAft>
              <a:buClr>
                <a:schemeClr val="dk1"/>
              </a:buClr>
              <a:buSzPct val="100000"/>
              <a:buFont typeface="Tahoma"/>
              <a:buNone/>
            </a:pPr>
            <a:r>
              <a:t/>
            </a:r>
            <a:endParaRPr sz="2200">
              <a:solidFill>
                <a:schemeClr val="dk1"/>
              </a:solidFill>
              <a:latin typeface="Tahoma"/>
              <a:ea typeface="Tahoma"/>
              <a:cs typeface="Tahoma"/>
              <a:sym typeface="Tahoma"/>
            </a:endParaRPr>
          </a:p>
          <a:p>
            <a:pPr indent="-279400" lvl="1" marL="625475" rtl="0" algn="l">
              <a:spcBef>
                <a:spcPts val="0"/>
              </a:spcBef>
              <a:spcAft>
                <a:spcPts val="0"/>
              </a:spcAft>
              <a:buClr>
                <a:schemeClr val="dk1"/>
              </a:buClr>
              <a:buSzPct val="100000"/>
              <a:buFont typeface="Tahoma"/>
              <a:buNone/>
            </a:pPr>
            <a:r>
              <a:t/>
            </a:r>
            <a:endParaRPr sz="2200">
              <a:solidFill>
                <a:schemeClr val="dk1"/>
              </a:solidFill>
              <a:latin typeface="Tahoma"/>
              <a:ea typeface="Tahoma"/>
              <a:cs typeface="Tahoma"/>
              <a:sym typeface="Tahoma"/>
            </a:endParaRPr>
          </a:p>
          <a:p>
            <a:pPr indent="-279400" lvl="1" marL="625475" rtl="0" algn="l">
              <a:spcBef>
                <a:spcPts val="0"/>
              </a:spcBef>
              <a:spcAft>
                <a:spcPts val="0"/>
              </a:spcAft>
              <a:buClr>
                <a:schemeClr val="dk1"/>
              </a:buClr>
              <a:buSzPct val="100000"/>
              <a:buFont typeface="Tahoma"/>
              <a:buNone/>
            </a:pPr>
            <a:r>
              <a:t/>
            </a:r>
            <a:endParaRPr sz="2200">
              <a:solidFill>
                <a:schemeClr val="dk1"/>
              </a:solidFill>
              <a:latin typeface="Tahoma"/>
              <a:ea typeface="Tahoma"/>
              <a:cs typeface="Tahoma"/>
              <a:sym typeface="Tahoma"/>
            </a:endParaRPr>
          </a:p>
          <a:p>
            <a:pPr indent="-279400" lvl="1" marL="625475" rtl="0" algn="l">
              <a:spcBef>
                <a:spcPts val="0"/>
              </a:spcBef>
              <a:spcAft>
                <a:spcPts val="0"/>
              </a:spcAft>
              <a:buClr>
                <a:schemeClr val="dk1"/>
              </a:buClr>
              <a:buSzPct val="100000"/>
              <a:buFont typeface="Tahoma"/>
              <a:buNone/>
            </a:pPr>
            <a:r>
              <a:t/>
            </a:r>
            <a:endParaRPr sz="2200">
              <a:solidFill>
                <a:schemeClr val="dk1"/>
              </a:solidFill>
              <a:latin typeface="Tahoma"/>
              <a:ea typeface="Tahoma"/>
              <a:cs typeface="Tahoma"/>
              <a:sym typeface="Tahoma"/>
            </a:endParaRPr>
          </a:p>
          <a:p>
            <a:pPr indent="-279400" lvl="1" marL="625475" rtl="0" algn="l">
              <a:spcBef>
                <a:spcPts val="440"/>
              </a:spcBef>
              <a:spcAft>
                <a:spcPts val="0"/>
              </a:spcAft>
              <a:buClr>
                <a:schemeClr val="dk1"/>
              </a:buClr>
              <a:buSzPct val="100000"/>
              <a:buFont typeface="Tahoma"/>
              <a:buNone/>
            </a:pPr>
            <a:r>
              <a:rPr lang="en-US" sz="2200">
                <a:solidFill>
                  <a:schemeClr val="dk1"/>
                </a:solidFill>
                <a:latin typeface="Tahoma"/>
                <a:ea typeface="Tahoma"/>
                <a:cs typeface="Tahoma"/>
                <a:sym typeface="Tahoma"/>
              </a:rPr>
              <a:t>2) initialize each element of the array to a new object.</a:t>
            </a:r>
            <a:endParaRPr sz="2200">
              <a:solidFill>
                <a:schemeClr val="dk1"/>
              </a:solidFill>
              <a:latin typeface="Tahoma"/>
              <a:ea typeface="Tahoma"/>
              <a:cs typeface="Tahoma"/>
              <a:sym typeface="Tahoma"/>
            </a:endParaRPr>
          </a:p>
          <a:p>
            <a:pPr indent="0" lvl="1" marL="0" rtl="0" algn="l">
              <a:lnSpc>
                <a:spcPct val="80000"/>
              </a:lnSpc>
              <a:spcBef>
                <a:spcPts val="400"/>
              </a:spcBef>
              <a:spcAft>
                <a:spcPts val="0"/>
              </a:spcAft>
              <a:buClr>
                <a:schemeClr val="dk1"/>
              </a:buClr>
              <a:buSzPct val="100000"/>
              <a:buFont typeface="Courier New"/>
              <a:buNone/>
            </a:pPr>
            <a:r>
              <a:t/>
            </a:r>
            <a:endParaRPr b="1" sz="2000">
              <a:solidFill>
                <a:srgbClr val="008080"/>
              </a:solidFill>
              <a:latin typeface="Courier New"/>
              <a:ea typeface="Courier New"/>
              <a:cs typeface="Courier New"/>
              <a:sym typeface="Courier New"/>
            </a:endParaRPr>
          </a:p>
          <a:p>
            <a:pPr indent="-279400" lvl="1" marL="625475"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for (int i = 0; i &lt; points.length; i++) {</a:t>
            </a:r>
            <a:endParaRPr sz="2200">
              <a:solidFill>
                <a:schemeClr val="dk1"/>
              </a:solidFill>
              <a:latin typeface="Tahoma"/>
              <a:ea typeface="Tahoma"/>
              <a:cs typeface="Tahoma"/>
              <a:sym typeface="Tahoma"/>
            </a:endParaRPr>
          </a:p>
          <a:p>
            <a:pPr indent="-279400" lvl="1" marL="625475" rtl="0" algn="l">
              <a:lnSpc>
                <a:spcPct val="80000"/>
              </a:lnSpc>
              <a:spcBef>
                <a:spcPts val="400"/>
              </a:spcBef>
              <a:spcAft>
                <a:spcPts val="0"/>
              </a:spcAft>
              <a:buClr>
                <a:schemeClr val="dk1"/>
              </a:buClr>
              <a:buSzPct val="100000"/>
              <a:buFont typeface="Courier New"/>
              <a:buNone/>
            </a:pPr>
            <a:r>
              <a:rPr lang="en-US" sz="2000">
                <a:solidFill>
                  <a:schemeClr val="dk1"/>
                </a:solidFill>
                <a:latin typeface="Courier New"/>
                <a:ea typeface="Courier New"/>
                <a:cs typeface="Courier New"/>
                <a:sym typeface="Courier New"/>
              </a:rPr>
              <a:t>	    points[i] = </a:t>
            </a:r>
            <a:r>
              <a:rPr b="1" lang="en-US" sz="2000">
                <a:solidFill>
                  <a:schemeClr val="dk1"/>
                </a:solidFill>
                <a:latin typeface="Courier New"/>
                <a:ea typeface="Courier New"/>
                <a:cs typeface="Courier New"/>
                <a:sym typeface="Courier New"/>
              </a:rPr>
              <a:t>new Point();       </a:t>
            </a:r>
            <a:r>
              <a:rPr lang="en-US" sz="2000">
                <a:solidFill>
                  <a:schemeClr val="dk1"/>
                </a:solidFill>
                <a:latin typeface="Courier New"/>
                <a:ea typeface="Courier New"/>
                <a:cs typeface="Courier New"/>
                <a:sym typeface="Courier New"/>
              </a:rPr>
              <a:t>        </a:t>
            </a:r>
            <a:r>
              <a:rPr b="1" lang="en-US" sz="2000">
                <a:solidFill>
                  <a:srgbClr val="008080"/>
                </a:solidFill>
                <a:latin typeface="Courier New"/>
                <a:ea typeface="Courier New"/>
                <a:cs typeface="Courier New"/>
                <a:sym typeface="Courier New"/>
              </a:rPr>
              <a:t>// phase 2</a:t>
            </a:r>
            <a:endParaRPr b="1" sz="2000">
              <a:solidFill>
                <a:srgbClr val="008080"/>
              </a:solidFill>
              <a:latin typeface="Courier New"/>
              <a:ea typeface="Courier New"/>
              <a:cs typeface="Courier New"/>
              <a:sym typeface="Courier New"/>
            </a:endParaRPr>
          </a:p>
          <a:p>
            <a:pPr indent="-279400" lvl="1" marL="625475" rtl="0" algn="l">
              <a:lnSpc>
                <a:spcPct val="80000"/>
              </a:lnSpc>
              <a:spcBef>
                <a:spcPts val="400"/>
              </a:spcBef>
              <a:spcAft>
                <a:spcPts val="0"/>
              </a:spcAft>
              <a:buClr>
                <a:schemeClr val="dk1"/>
              </a:buClr>
              <a:buSzPct val="100000"/>
              <a:buFont typeface="Courier New"/>
              <a:buNone/>
            </a:pPr>
            <a:r>
              <a:rPr b="1" lang="en-US" sz="2000">
                <a:solidFill>
                  <a:srgbClr val="008080"/>
                </a:solidFill>
                <a:latin typeface="Courier New"/>
                <a:ea typeface="Courier New"/>
                <a:cs typeface="Courier New"/>
                <a:sym typeface="Courier New"/>
              </a:rPr>
              <a:t>		 </a:t>
            </a:r>
            <a:r>
              <a:rPr lang="en-US" sz="2000">
                <a:solidFill>
                  <a:schemeClr val="dk1"/>
                </a:solidFill>
                <a:latin typeface="Courier New"/>
                <a:ea typeface="Courier New"/>
                <a:cs typeface="Courier New"/>
                <a:sym typeface="Courier New"/>
              </a:rPr>
              <a:t>points[i].setValues (6, -2);</a:t>
            </a:r>
            <a:endParaRPr b="1" sz="2000">
              <a:solidFill>
                <a:srgbClr val="008080"/>
              </a:solidFill>
              <a:latin typeface="Courier New"/>
              <a:ea typeface="Courier New"/>
              <a:cs typeface="Courier New"/>
              <a:sym typeface="Courier New"/>
            </a:endParaRPr>
          </a:p>
          <a:p>
            <a:pPr indent="-279400" lvl="1" marL="625475" rtl="0" algn="l">
              <a:lnSpc>
                <a:spcPct val="80000"/>
              </a:lnSpc>
              <a:spcBef>
                <a:spcPts val="400"/>
              </a:spcBef>
              <a:spcAft>
                <a:spcPts val="0"/>
              </a:spcAft>
              <a:buNone/>
            </a:pPr>
            <a:r>
              <a:rPr lang="en-US" sz="2000">
                <a:solidFill>
                  <a:schemeClr val="dk1"/>
                </a:solidFill>
                <a:latin typeface="Courier New"/>
                <a:ea typeface="Courier New"/>
                <a:cs typeface="Courier New"/>
                <a:sym typeface="Courier New"/>
              </a:rPr>
              <a:t>	}</a:t>
            </a:r>
            <a:endParaRPr/>
          </a:p>
        </p:txBody>
      </p:sp>
      <p:sp>
        <p:nvSpPr>
          <p:cNvPr id="423" name="Google Shape;423;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graphicFrame>
        <p:nvGraphicFramePr>
          <p:cNvPr id="424" name="Google Shape;424;p68"/>
          <p:cNvGraphicFramePr/>
          <p:nvPr/>
        </p:nvGraphicFramePr>
        <p:xfrm>
          <a:off x="2564175" y="3416513"/>
          <a:ext cx="3000000" cy="3000000"/>
        </p:xfrm>
        <a:graphic>
          <a:graphicData uri="http://schemas.openxmlformats.org/drawingml/2006/table">
            <a:tbl>
              <a:tblPr>
                <a:noFill/>
                <a:tableStyleId>{5069FA64-1616-4423-8448-0F25E7581F41}</a:tableStyleId>
              </a:tblPr>
              <a:tblGrid>
                <a:gridCol w="874700"/>
                <a:gridCol w="1403350"/>
                <a:gridCol w="1403350"/>
                <a:gridCol w="1403350"/>
                <a:gridCol w="1403350"/>
              </a:tblGrid>
              <a:tr h="371475">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index</a:t>
                      </a:r>
                      <a:endParaRPr sz="1100" u="none" cap="none" strike="noStrike"/>
                    </a:p>
                  </a:txBody>
                  <a:tcPr marT="34300" marB="34300"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0</a:t>
                      </a:r>
                      <a:endParaRPr sz="1100" u="none" cap="none" strike="noStrike"/>
                    </a:p>
                  </a:txBody>
                  <a:tcPr marT="34300" marB="34300"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1</a:t>
                      </a:r>
                      <a:endParaRPr sz="1100" u="none" cap="none" strike="noStrike"/>
                    </a:p>
                  </a:txBody>
                  <a:tcPr marT="34300" marB="34300"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2</a:t>
                      </a:r>
                      <a:endParaRPr sz="1100" u="none" cap="none" strike="noStrike"/>
                    </a:p>
                  </a:txBody>
                  <a:tcPr marT="34300" marB="34300"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3</a:t>
                      </a:r>
                      <a:endParaRPr sz="1100" u="none" cap="none" strike="noStrike"/>
                    </a:p>
                  </a:txBody>
                  <a:tcPr marT="34300" marB="34300"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71475">
                <a:tc>
                  <a:txBody>
                    <a:bodyPr/>
                    <a:lstStyle/>
                    <a:p>
                      <a:pPr indent="0" lvl="0" marL="0" marR="0" rtl="0" algn="ctr">
                        <a:lnSpc>
                          <a:spcPct val="100000"/>
                        </a:lnSpc>
                        <a:spcBef>
                          <a:spcPts val="0"/>
                        </a:spcBef>
                        <a:spcAft>
                          <a:spcPts val="0"/>
                        </a:spcAft>
                        <a:buClr>
                          <a:schemeClr val="dk1"/>
                        </a:buClr>
                        <a:buSzPts val="1500"/>
                        <a:buFont typeface="Tahoma"/>
                        <a:buNone/>
                      </a:pPr>
                      <a:r>
                        <a:rPr b="0" i="1" lang="en-US" sz="1500" u="none" cap="none" strike="noStrike">
                          <a:solidFill>
                            <a:schemeClr val="dk1"/>
                          </a:solidFill>
                          <a:latin typeface="Tahoma"/>
                          <a:ea typeface="Tahoma"/>
                          <a:cs typeface="Tahoma"/>
                          <a:sym typeface="Tahoma"/>
                        </a:rPr>
                        <a:t>value</a:t>
                      </a:r>
                      <a:endParaRPr sz="1100" u="none" cap="none" strike="noStrike"/>
                    </a:p>
                  </a:txBody>
                  <a:tcPr marT="34300" marB="34300"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Courier New"/>
                        <a:buNone/>
                      </a:pPr>
                      <a:r>
                        <a:rPr lang="en-US" sz="1500">
                          <a:solidFill>
                            <a:schemeClr val="dk1"/>
                          </a:solidFill>
                          <a:latin typeface="Courier New"/>
                          <a:ea typeface="Courier New"/>
                          <a:cs typeface="Courier New"/>
                          <a:sym typeface="Courier New"/>
                        </a:rPr>
                        <a:t>xxx</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Courier New"/>
                        <a:buNone/>
                      </a:pPr>
                      <a:r>
                        <a:rPr lang="en-US" sz="1500">
                          <a:solidFill>
                            <a:schemeClr val="dk1"/>
                          </a:solidFill>
                          <a:latin typeface="Courier New"/>
                          <a:ea typeface="Courier New"/>
                          <a:cs typeface="Courier New"/>
                          <a:sym typeface="Courier New"/>
                        </a:rPr>
                        <a:t>yyy</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Courier New"/>
                        <a:buNone/>
                      </a:pPr>
                      <a:r>
                        <a:rPr lang="en-US" sz="1500">
                          <a:solidFill>
                            <a:schemeClr val="dk1"/>
                          </a:solidFill>
                          <a:latin typeface="Courier New"/>
                          <a:ea typeface="Courier New"/>
                          <a:cs typeface="Courier New"/>
                          <a:sym typeface="Courier New"/>
                        </a:rPr>
                        <a:t>zzz</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Courier New"/>
                        <a:buNone/>
                      </a:pPr>
                      <a:r>
                        <a:rPr lang="en-US" sz="1500">
                          <a:solidFill>
                            <a:schemeClr val="dk1"/>
                          </a:solidFill>
                          <a:latin typeface="Courier New"/>
                          <a:ea typeface="Courier New"/>
                          <a:cs typeface="Courier New"/>
                          <a:sym typeface="Courier New"/>
                        </a:rPr>
                        <a:t>xzxzxz</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pSp>
        <p:nvGrpSpPr>
          <p:cNvPr id="425" name="Google Shape;425;p68"/>
          <p:cNvGrpSpPr/>
          <p:nvPr/>
        </p:nvGrpSpPr>
        <p:grpSpPr>
          <a:xfrm>
            <a:off x="201975" y="3654638"/>
            <a:ext cx="2476500" cy="375047"/>
            <a:chOff x="1248" y="2888"/>
            <a:chExt cx="1560" cy="315"/>
          </a:xfrm>
        </p:grpSpPr>
        <p:sp>
          <p:nvSpPr>
            <p:cNvPr id="426" name="Google Shape;426;p68"/>
            <p:cNvSpPr txBox="1"/>
            <p:nvPr/>
          </p:nvSpPr>
          <p:spPr>
            <a:xfrm>
              <a:off x="1248" y="2888"/>
              <a:ext cx="600" cy="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2000"/>
                <a:buFont typeface="Tahoma"/>
                <a:buNone/>
              </a:pPr>
              <a:r>
                <a:rPr i="1" lang="en-US" sz="2000">
                  <a:solidFill>
                    <a:schemeClr val="dk1"/>
                  </a:solidFill>
                  <a:latin typeface="Tahoma"/>
                  <a:ea typeface="Tahoma"/>
                  <a:cs typeface="Tahoma"/>
                  <a:sym typeface="Tahoma"/>
                </a:rPr>
                <a:t>points</a:t>
              </a:r>
              <a:endParaRPr b="0" i="0" sz="1400" u="none" cap="none" strike="noStrike">
                <a:solidFill>
                  <a:srgbClr val="000000"/>
                </a:solidFill>
                <a:latin typeface="Arial"/>
                <a:ea typeface="Arial"/>
                <a:cs typeface="Arial"/>
                <a:sym typeface="Arial"/>
              </a:endParaRPr>
            </a:p>
          </p:txBody>
        </p:sp>
        <p:cxnSp>
          <p:nvCxnSpPr>
            <p:cNvPr id="427" name="Google Shape;427;p68"/>
            <p:cNvCxnSpPr/>
            <p:nvPr/>
          </p:nvCxnSpPr>
          <p:spPr>
            <a:xfrm>
              <a:off x="2208" y="3024"/>
              <a:ext cx="600" cy="0"/>
            </a:xfrm>
            <a:prstGeom prst="straightConnector1">
              <a:avLst/>
            </a:prstGeom>
            <a:noFill/>
            <a:ln cap="flat" cmpd="sng" w="19050">
              <a:solidFill>
                <a:schemeClr val="dk1"/>
              </a:solidFill>
              <a:prstDash val="solid"/>
              <a:miter lim="800000"/>
              <a:headEnd len="sm" w="sm" type="none"/>
              <a:tailEnd len="med" w="med" type="triangle"/>
            </a:ln>
          </p:spPr>
        </p:cxnSp>
        <p:sp>
          <p:nvSpPr>
            <p:cNvPr id="428" name="Google Shape;428;p68"/>
            <p:cNvSpPr/>
            <p:nvPr/>
          </p:nvSpPr>
          <p:spPr>
            <a:xfrm>
              <a:off x="1984" y="2903"/>
              <a:ext cx="300" cy="300"/>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aphicFrame>
        <p:nvGraphicFramePr>
          <p:cNvPr id="429" name="Google Shape;429;p68"/>
          <p:cNvGraphicFramePr/>
          <p:nvPr/>
        </p:nvGraphicFramePr>
        <p:xfrm>
          <a:off x="2716575" y="1511513"/>
          <a:ext cx="3000000" cy="3000000"/>
        </p:xfrm>
        <a:graphic>
          <a:graphicData uri="http://schemas.openxmlformats.org/drawingml/2006/table">
            <a:tbl>
              <a:tblPr>
                <a:noFill/>
                <a:tableStyleId>{5069FA64-1616-4423-8448-0F25E7581F41}</a:tableStyleId>
              </a:tblPr>
              <a:tblGrid>
                <a:gridCol w="874700"/>
                <a:gridCol w="1403350"/>
                <a:gridCol w="1403350"/>
                <a:gridCol w="1403350"/>
                <a:gridCol w="1403350"/>
              </a:tblGrid>
              <a:tr h="371475">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index</a:t>
                      </a:r>
                      <a:endParaRPr sz="1100" u="none" cap="none" strike="noStrike"/>
                    </a:p>
                  </a:txBody>
                  <a:tcPr marT="34300" marB="34300"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0</a:t>
                      </a:r>
                      <a:endParaRPr sz="1100" u="none" cap="none" strike="noStrike"/>
                    </a:p>
                  </a:txBody>
                  <a:tcPr marT="34300" marB="34300"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1</a:t>
                      </a:r>
                      <a:endParaRPr sz="1100" u="none" cap="none" strike="noStrike"/>
                    </a:p>
                  </a:txBody>
                  <a:tcPr marT="34300" marB="34300"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2</a:t>
                      </a:r>
                      <a:endParaRPr sz="1100" u="none" cap="none" strike="noStrike"/>
                    </a:p>
                  </a:txBody>
                  <a:tcPr marT="34300" marB="34300"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3</a:t>
                      </a:r>
                      <a:endParaRPr sz="1100" u="none" cap="none" strike="noStrike"/>
                    </a:p>
                  </a:txBody>
                  <a:tcPr marT="34300" marB="34300"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71475">
                <a:tc>
                  <a:txBody>
                    <a:bodyPr/>
                    <a:lstStyle/>
                    <a:p>
                      <a:pPr indent="0" lvl="0" marL="0" marR="0" rtl="0" algn="ctr">
                        <a:lnSpc>
                          <a:spcPct val="100000"/>
                        </a:lnSpc>
                        <a:spcBef>
                          <a:spcPts val="0"/>
                        </a:spcBef>
                        <a:spcAft>
                          <a:spcPts val="0"/>
                        </a:spcAft>
                        <a:buClr>
                          <a:schemeClr val="dk1"/>
                        </a:buClr>
                        <a:buSzPts val="1500"/>
                        <a:buFont typeface="Tahoma"/>
                        <a:buNone/>
                      </a:pPr>
                      <a:r>
                        <a:rPr b="0" i="1" lang="en-US" sz="1500" u="none" cap="none" strike="noStrike">
                          <a:solidFill>
                            <a:schemeClr val="dk1"/>
                          </a:solidFill>
                          <a:latin typeface="Tahoma"/>
                          <a:ea typeface="Tahoma"/>
                          <a:cs typeface="Tahoma"/>
                          <a:sym typeface="Tahoma"/>
                        </a:rPr>
                        <a:t>value</a:t>
                      </a:r>
                      <a:endParaRPr sz="1100" u="none" cap="none" strike="noStrike"/>
                    </a:p>
                  </a:txBody>
                  <a:tcPr marT="34300" marB="34300"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Courier New"/>
                        <a:buNone/>
                      </a:pPr>
                      <a:r>
                        <a:rPr lang="en-US" sz="1500">
                          <a:solidFill>
                            <a:schemeClr val="dk1"/>
                          </a:solidFill>
                          <a:latin typeface="Courier New"/>
                          <a:ea typeface="Courier New"/>
                          <a:cs typeface="Courier New"/>
                          <a:sym typeface="Courier New"/>
                        </a:rPr>
                        <a:t>Null</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500"/>
                        <a:buFont typeface="Courier New"/>
                        <a:buNone/>
                      </a:pPr>
                      <a:r>
                        <a:rPr lang="en-US" sz="1500">
                          <a:solidFill>
                            <a:schemeClr val="dk1"/>
                          </a:solidFill>
                          <a:latin typeface="Courier New"/>
                          <a:ea typeface="Courier New"/>
                          <a:cs typeface="Courier New"/>
                          <a:sym typeface="Courier New"/>
                        </a:rPr>
                        <a:t>Null</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500"/>
                        <a:buFont typeface="Courier New"/>
                        <a:buNone/>
                      </a:pPr>
                      <a:r>
                        <a:rPr lang="en-US" sz="1500">
                          <a:solidFill>
                            <a:schemeClr val="dk1"/>
                          </a:solidFill>
                          <a:latin typeface="Courier New"/>
                          <a:ea typeface="Courier New"/>
                          <a:cs typeface="Courier New"/>
                          <a:sym typeface="Courier New"/>
                        </a:rPr>
                        <a:t>Null</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500"/>
                        <a:buFont typeface="Courier New"/>
                        <a:buNone/>
                      </a:pPr>
                      <a:r>
                        <a:rPr lang="en-US" sz="1500">
                          <a:solidFill>
                            <a:schemeClr val="dk1"/>
                          </a:solidFill>
                          <a:latin typeface="Courier New"/>
                          <a:ea typeface="Courier New"/>
                          <a:cs typeface="Courier New"/>
                          <a:sym typeface="Courier New"/>
                        </a:rPr>
                        <a:t>Null</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grpSp>
        <p:nvGrpSpPr>
          <p:cNvPr id="430" name="Google Shape;430;p68"/>
          <p:cNvGrpSpPr/>
          <p:nvPr/>
        </p:nvGrpSpPr>
        <p:grpSpPr>
          <a:xfrm>
            <a:off x="354375" y="1749638"/>
            <a:ext cx="2476500" cy="375047"/>
            <a:chOff x="1248" y="2888"/>
            <a:chExt cx="1560" cy="315"/>
          </a:xfrm>
        </p:grpSpPr>
        <p:sp>
          <p:nvSpPr>
            <p:cNvPr id="431" name="Google Shape;431;p68"/>
            <p:cNvSpPr txBox="1"/>
            <p:nvPr/>
          </p:nvSpPr>
          <p:spPr>
            <a:xfrm>
              <a:off x="1248" y="2888"/>
              <a:ext cx="600" cy="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2000"/>
                <a:buFont typeface="Tahoma"/>
                <a:buNone/>
              </a:pPr>
              <a:r>
                <a:rPr i="1" lang="en-US" sz="2000">
                  <a:solidFill>
                    <a:schemeClr val="dk1"/>
                  </a:solidFill>
                  <a:latin typeface="Tahoma"/>
                  <a:ea typeface="Tahoma"/>
                  <a:cs typeface="Tahoma"/>
                  <a:sym typeface="Tahoma"/>
                </a:rPr>
                <a:t>points</a:t>
              </a:r>
              <a:endParaRPr b="0" i="0" sz="1400" u="none" cap="none" strike="noStrike">
                <a:solidFill>
                  <a:srgbClr val="000000"/>
                </a:solidFill>
                <a:latin typeface="Arial"/>
                <a:ea typeface="Arial"/>
                <a:cs typeface="Arial"/>
                <a:sym typeface="Arial"/>
              </a:endParaRPr>
            </a:p>
          </p:txBody>
        </p:sp>
        <p:cxnSp>
          <p:nvCxnSpPr>
            <p:cNvPr id="432" name="Google Shape;432;p68"/>
            <p:cNvCxnSpPr/>
            <p:nvPr/>
          </p:nvCxnSpPr>
          <p:spPr>
            <a:xfrm>
              <a:off x="2208" y="3024"/>
              <a:ext cx="600" cy="0"/>
            </a:xfrm>
            <a:prstGeom prst="straightConnector1">
              <a:avLst/>
            </a:prstGeom>
            <a:noFill/>
            <a:ln cap="flat" cmpd="sng" w="19050">
              <a:solidFill>
                <a:schemeClr val="dk1"/>
              </a:solidFill>
              <a:prstDash val="solid"/>
              <a:miter lim="800000"/>
              <a:headEnd len="sm" w="sm" type="none"/>
              <a:tailEnd len="med" w="med" type="triangle"/>
            </a:ln>
          </p:spPr>
        </p:cxnSp>
        <p:sp>
          <p:nvSpPr>
            <p:cNvPr id="433" name="Google Shape;433;p68"/>
            <p:cNvSpPr/>
            <p:nvPr/>
          </p:nvSpPr>
          <p:spPr>
            <a:xfrm>
              <a:off x="1984" y="2903"/>
              <a:ext cx="300" cy="300"/>
            </a:xfrm>
            <a:prstGeom prst="ellipse">
              <a:avLst/>
            </a:prstGeom>
            <a:solidFill>
              <a:schemeClr val="lt1"/>
            </a:solid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34" name="Google Shape;434;p68"/>
          <p:cNvSpPr/>
          <p:nvPr/>
        </p:nvSpPr>
        <p:spPr>
          <a:xfrm>
            <a:off x="2201675" y="4400400"/>
            <a:ext cx="1389600" cy="743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ourier New"/>
                <a:ea typeface="Courier New"/>
                <a:cs typeface="Courier New"/>
                <a:sym typeface="Courier New"/>
              </a:rPr>
              <a:t>points[0]</a:t>
            </a:r>
            <a:endParaRPr>
              <a:latin typeface="Courier New"/>
              <a:ea typeface="Courier New"/>
              <a:cs typeface="Courier New"/>
              <a:sym typeface="Courier New"/>
            </a:endParaRPr>
          </a:p>
          <a:p>
            <a:pPr indent="0" lvl="0" marL="0" rtl="0" algn="ctr">
              <a:spcBef>
                <a:spcPts val="0"/>
              </a:spcBef>
              <a:spcAft>
                <a:spcPts val="0"/>
              </a:spcAft>
              <a:buNone/>
            </a:pPr>
            <a:r>
              <a:rPr lang="en-US">
                <a:latin typeface="Courier New"/>
                <a:ea typeface="Courier New"/>
                <a:cs typeface="Courier New"/>
                <a:sym typeface="Courier New"/>
              </a:rPr>
              <a:t>x = 0</a:t>
            </a:r>
            <a:endParaRPr>
              <a:latin typeface="Courier New"/>
              <a:ea typeface="Courier New"/>
              <a:cs typeface="Courier New"/>
              <a:sym typeface="Courier New"/>
            </a:endParaRPr>
          </a:p>
          <a:p>
            <a:pPr indent="0" lvl="0" marL="0" rtl="0" algn="ctr">
              <a:spcBef>
                <a:spcPts val="0"/>
              </a:spcBef>
              <a:spcAft>
                <a:spcPts val="0"/>
              </a:spcAft>
              <a:buNone/>
            </a:pPr>
            <a:r>
              <a:rPr lang="en-US">
                <a:latin typeface="Courier New"/>
                <a:ea typeface="Courier New"/>
                <a:cs typeface="Courier New"/>
                <a:sym typeface="Courier New"/>
              </a:rPr>
              <a:t>y = 0</a:t>
            </a:r>
            <a:endParaRPr>
              <a:latin typeface="Courier New"/>
              <a:ea typeface="Courier New"/>
              <a:cs typeface="Courier New"/>
              <a:sym typeface="Courier New"/>
            </a:endParaRPr>
          </a:p>
        </p:txBody>
      </p:sp>
      <p:sp>
        <p:nvSpPr>
          <p:cNvPr id="435" name="Google Shape;435;p68"/>
          <p:cNvSpPr/>
          <p:nvPr/>
        </p:nvSpPr>
        <p:spPr>
          <a:xfrm>
            <a:off x="3820025" y="4400400"/>
            <a:ext cx="1389600" cy="743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ourier New"/>
                <a:ea typeface="Courier New"/>
                <a:cs typeface="Courier New"/>
                <a:sym typeface="Courier New"/>
              </a:rPr>
              <a:t>points[1]</a:t>
            </a:r>
            <a:endParaRPr>
              <a:latin typeface="Courier New"/>
              <a:ea typeface="Courier New"/>
              <a:cs typeface="Courier New"/>
              <a:sym typeface="Courier New"/>
            </a:endParaRPr>
          </a:p>
          <a:p>
            <a:pPr indent="0" lvl="0" marL="0" rtl="0" algn="ctr">
              <a:spcBef>
                <a:spcPts val="0"/>
              </a:spcBef>
              <a:spcAft>
                <a:spcPts val="0"/>
              </a:spcAft>
              <a:buNone/>
            </a:pPr>
            <a:r>
              <a:rPr lang="en-US">
                <a:latin typeface="Courier New"/>
                <a:ea typeface="Courier New"/>
                <a:cs typeface="Courier New"/>
                <a:sym typeface="Courier New"/>
              </a:rPr>
              <a:t>x = 0</a:t>
            </a:r>
            <a:endParaRPr>
              <a:latin typeface="Courier New"/>
              <a:ea typeface="Courier New"/>
              <a:cs typeface="Courier New"/>
              <a:sym typeface="Courier New"/>
            </a:endParaRPr>
          </a:p>
          <a:p>
            <a:pPr indent="0" lvl="0" marL="0" rtl="0" algn="ctr">
              <a:spcBef>
                <a:spcPts val="0"/>
              </a:spcBef>
              <a:spcAft>
                <a:spcPts val="0"/>
              </a:spcAft>
              <a:buNone/>
            </a:pPr>
            <a:r>
              <a:rPr lang="en-US">
                <a:latin typeface="Courier New"/>
                <a:ea typeface="Courier New"/>
                <a:cs typeface="Courier New"/>
                <a:sym typeface="Courier New"/>
              </a:rPr>
              <a:t>y = 0</a:t>
            </a:r>
            <a:endParaRPr>
              <a:latin typeface="Courier New"/>
              <a:ea typeface="Courier New"/>
              <a:cs typeface="Courier New"/>
              <a:sym typeface="Courier New"/>
            </a:endParaRPr>
          </a:p>
        </p:txBody>
      </p:sp>
      <p:sp>
        <p:nvSpPr>
          <p:cNvPr id="436" name="Google Shape;436;p68"/>
          <p:cNvSpPr/>
          <p:nvPr/>
        </p:nvSpPr>
        <p:spPr>
          <a:xfrm>
            <a:off x="5452300" y="4400400"/>
            <a:ext cx="1389600" cy="743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ourier New"/>
                <a:ea typeface="Courier New"/>
                <a:cs typeface="Courier New"/>
                <a:sym typeface="Courier New"/>
              </a:rPr>
              <a:t>points[2]</a:t>
            </a:r>
            <a:endParaRPr>
              <a:latin typeface="Courier New"/>
              <a:ea typeface="Courier New"/>
              <a:cs typeface="Courier New"/>
              <a:sym typeface="Courier New"/>
            </a:endParaRPr>
          </a:p>
          <a:p>
            <a:pPr indent="0" lvl="0" marL="0" rtl="0" algn="ctr">
              <a:spcBef>
                <a:spcPts val="0"/>
              </a:spcBef>
              <a:spcAft>
                <a:spcPts val="0"/>
              </a:spcAft>
              <a:buNone/>
            </a:pPr>
            <a:r>
              <a:rPr lang="en-US">
                <a:latin typeface="Courier New"/>
                <a:ea typeface="Courier New"/>
                <a:cs typeface="Courier New"/>
                <a:sym typeface="Courier New"/>
              </a:rPr>
              <a:t>x = 0</a:t>
            </a:r>
            <a:endParaRPr>
              <a:latin typeface="Courier New"/>
              <a:ea typeface="Courier New"/>
              <a:cs typeface="Courier New"/>
              <a:sym typeface="Courier New"/>
            </a:endParaRPr>
          </a:p>
          <a:p>
            <a:pPr indent="0" lvl="0" marL="0" rtl="0" algn="ctr">
              <a:spcBef>
                <a:spcPts val="0"/>
              </a:spcBef>
              <a:spcAft>
                <a:spcPts val="0"/>
              </a:spcAft>
              <a:buNone/>
            </a:pPr>
            <a:r>
              <a:rPr lang="en-US">
                <a:latin typeface="Courier New"/>
                <a:ea typeface="Courier New"/>
                <a:cs typeface="Courier New"/>
                <a:sym typeface="Courier New"/>
              </a:rPr>
              <a:t>y = 0</a:t>
            </a:r>
            <a:endParaRPr>
              <a:latin typeface="Courier New"/>
              <a:ea typeface="Courier New"/>
              <a:cs typeface="Courier New"/>
              <a:sym typeface="Courier New"/>
            </a:endParaRPr>
          </a:p>
        </p:txBody>
      </p:sp>
      <p:sp>
        <p:nvSpPr>
          <p:cNvPr id="437" name="Google Shape;437;p68"/>
          <p:cNvSpPr/>
          <p:nvPr/>
        </p:nvSpPr>
        <p:spPr>
          <a:xfrm>
            <a:off x="7084575" y="4400400"/>
            <a:ext cx="1389600" cy="743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ourier New"/>
                <a:ea typeface="Courier New"/>
                <a:cs typeface="Courier New"/>
                <a:sym typeface="Courier New"/>
              </a:rPr>
              <a:t>points[3]</a:t>
            </a:r>
            <a:endParaRPr>
              <a:latin typeface="Courier New"/>
              <a:ea typeface="Courier New"/>
              <a:cs typeface="Courier New"/>
              <a:sym typeface="Courier New"/>
            </a:endParaRPr>
          </a:p>
          <a:p>
            <a:pPr indent="0" lvl="0" marL="0" rtl="0" algn="ctr">
              <a:spcBef>
                <a:spcPts val="0"/>
              </a:spcBef>
              <a:spcAft>
                <a:spcPts val="0"/>
              </a:spcAft>
              <a:buNone/>
            </a:pPr>
            <a:r>
              <a:rPr lang="en-US">
                <a:latin typeface="Courier New"/>
                <a:ea typeface="Courier New"/>
                <a:cs typeface="Courier New"/>
                <a:sym typeface="Courier New"/>
              </a:rPr>
              <a:t>x = 0</a:t>
            </a:r>
            <a:endParaRPr>
              <a:latin typeface="Courier New"/>
              <a:ea typeface="Courier New"/>
              <a:cs typeface="Courier New"/>
              <a:sym typeface="Courier New"/>
            </a:endParaRPr>
          </a:p>
          <a:p>
            <a:pPr indent="0" lvl="0" marL="0" rtl="0" algn="ctr">
              <a:spcBef>
                <a:spcPts val="0"/>
              </a:spcBef>
              <a:spcAft>
                <a:spcPts val="0"/>
              </a:spcAft>
              <a:buNone/>
            </a:pPr>
            <a:r>
              <a:rPr lang="en-US">
                <a:latin typeface="Courier New"/>
                <a:ea typeface="Courier New"/>
                <a:cs typeface="Courier New"/>
                <a:sym typeface="Courier New"/>
              </a:rPr>
              <a:t>y = 0</a:t>
            </a:r>
            <a:endParaRPr>
              <a:latin typeface="Courier New"/>
              <a:ea typeface="Courier New"/>
              <a:cs typeface="Courier New"/>
              <a:sym typeface="Courier New"/>
            </a:endParaRPr>
          </a:p>
        </p:txBody>
      </p:sp>
      <p:cxnSp>
        <p:nvCxnSpPr>
          <p:cNvPr id="438" name="Google Shape;438;p68"/>
          <p:cNvCxnSpPr>
            <a:endCxn id="434" idx="0"/>
          </p:cNvCxnSpPr>
          <p:nvPr/>
        </p:nvCxnSpPr>
        <p:spPr>
          <a:xfrm flipH="1">
            <a:off x="2896475" y="4186200"/>
            <a:ext cx="1213200" cy="214200"/>
          </a:xfrm>
          <a:prstGeom prst="straightConnector1">
            <a:avLst/>
          </a:prstGeom>
          <a:noFill/>
          <a:ln cap="flat" cmpd="sng" w="28575">
            <a:solidFill>
              <a:schemeClr val="dk2"/>
            </a:solidFill>
            <a:prstDash val="solid"/>
            <a:round/>
            <a:headEnd len="med" w="med" type="none"/>
            <a:tailEnd len="med" w="med" type="triangle"/>
          </a:ln>
        </p:spPr>
      </p:cxnSp>
      <p:cxnSp>
        <p:nvCxnSpPr>
          <p:cNvPr id="439" name="Google Shape;439;p68"/>
          <p:cNvCxnSpPr>
            <a:endCxn id="437" idx="0"/>
          </p:cNvCxnSpPr>
          <p:nvPr/>
        </p:nvCxnSpPr>
        <p:spPr>
          <a:xfrm flipH="1">
            <a:off x="7779375" y="4159200"/>
            <a:ext cx="616500" cy="241200"/>
          </a:xfrm>
          <a:prstGeom prst="straightConnector1">
            <a:avLst/>
          </a:prstGeom>
          <a:noFill/>
          <a:ln cap="flat" cmpd="sng" w="28575">
            <a:solidFill>
              <a:schemeClr val="dk2"/>
            </a:solidFill>
            <a:prstDash val="solid"/>
            <a:round/>
            <a:headEnd len="med" w="med" type="none"/>
            <a:tailEnd len="med" w="med" type="triangle"/>
          </a:ln>
        </p:spPr>
      </p:cxnSp>
      <p:cxnSp>
        <p:nvCxnSpPr>
          <p:cNvPr id="440" name="Google Shape;440;p68"/>
          <p:cNvCxnSpPr>
            <a:endCxn id="436" idx="0"/>
          </p:cNvCxnSpPr>
          <p:nvPr/>
        </p:nvCxnSpPr>
        <p:spPr>
          <a:xfrm flipH="1">
            <a:off x="6147100" y="4168200"/>
            <a:ext cx="778200" cy="232200"/>
          </a:xfrm>
          <a:prstGeom prst="straightConnector1">
            <a:avLst/>
          </a:prstGeom>
          <a:noFill/>
          <a:ln cap="flat" cmpd="sng" w="28575">
            <a:solidFill>
              <a:schemeClr val="dk2"/>
            </a:solidFill>
            <a:prstDash val="solid"/>
            <a:round/>
            <a:headEnd len="med" w="med" type="none"/>
            <a:tailEnd len="med" w="med" type="triangle"/>
          </a:ln>
        </p:spPr>
      </p:cxnSp>
      <p:cxnSp>
        <p:nvCxnSpPr>
          <p:cNvPr id="441" name="Google Shape;441;p68"/>
          <p:cNvCxnSpPr>
            <a:endCxn id="435" idx="0"/>
          </p:cNvCxnSpPr>
          <p:nvPr/>
        </p:nvCxnSpPr>
        <p:spPr>
          <a:xfrm flipH="1">
            <a:off x="4514825" y="4186200"/>
            <a:ext cx="1011600" cy="2142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9"/>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Solution</a:t>
            </a:r>
            <a:endParaRPr/>
          </a:p>
        </p:txBody>
      </p:sp>
      <p:sp>
        <p:nvSpPr>
          <p:cNvPr id="448" name="Google Shape;448;p6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49" name="Google Shape;449;p69"/>
          <p:cNvPicPr preferRelativeResize="0"/>
          <p:nvPr/>
        </p:nvPicPr>
        <p:blipFill>
          <a:blip r:embed="rId3">
            <a:alphaModFix/>
          </a:blip>
          <a:stretch>
            <a:fillRect/>
          </a:stretch>
        </p:blipFill>
        <p:spPr>
          <a:xfrm>
            <a:off x="2564475" y="1661726"/>
            <a:ext cx="4171950" cy="1438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70"/>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Null</a:t>
            </a:r>
            <a:endParaRPr/>
          </a:p>
        </p:txBody>
      </p:sp>
      <p:sp>
        <p:nvSpPr>
          <p:cNvPr id="456" name="Google Shape;456;p70"/>
          <p:cNvSpPr txBox="1"/>
          <p:nvPr>
            <p:ph idx="1" type="body"/>
          </p:nvPr>
        </p:nvSpPr>
        <p:spPr>
          <a:xfrm>
            <a:off x="457200" y="1114313"/>
            <a:ext cx="8229600" cy="38031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Null: A value that does not refer to an object.</a:t>
            </a:r>
            <a:endParaRPr/>
          </a:p>
          <a:p>
            <a:pPr indent="-342900" lvl="0" marL="457200" rtl="0" algn="l">
              <a:spcBef>
                <a:spcPts val="0"/>
              </a:spcBef>
              <a:spcAft>
                <a:spcPts val="0"/>
              </a:spcAft>
              <a:buSzPts val="1800"/>
              <a:buChar char="●"/>
            </a:pPr>
            <a:r>
              <a:rPr lang="en-US"/>
              <a:t>Used when a variable in memory created to store the address of an object doesn’t have an address.</a:t>
            </a:r>
            <a:endParaRPr/>
          </a:p>
          <a:p>
            <a:pPr indent="-342900" lvl="0" marL="457200" rtl="0" algn="l">
              <a:spcBef>
                <a:spcPts val="0"/>
              </a:spcBef>
              <a:spcAft>
                <a:spcPts val="0"/>
              </a:spcAft>
              <a:buSzPts val="1800"/>
              <a:buChar char="●"/>
            </a:pPr>
            <a:r>
              <a:rPr lang="en-US"/>
              <a:t>When an array of objects is </a:t>
            </a:r>
            <a:endParaRPr/>
          </a:p>
          <a:p>
            <a:pPr indent="0" lvl="0" marL="457200" rtl="0" algn="l">
              <a:spcBef>
                <a:spcPts val="360"/>
              </a:spcBef>
              <a:spcAft>
                <a:spcPts val="0"/>
              </a:spcAft>
              <a:buNone/>
            </a:pPr>
            <a:r>
              <a:rPr lang="en-US"/>
              <a:t>declared, all values are </a:t>
            </a:r>
            <a:endParaRPr/>
          </a:p>
          <a:p>
            <a:pPr indent="0" lvl="0" marL="457200" rtl="0" algn="l">
              <a:spcBef>
                <a:spcPts val="360"/>
              </a:spcBef>
              <a:spcAft>
                <a:spcPts val="0"/>
              </a:spcAft>
              <a:buNone/>
            </a:pPr>
            <a:r>
              <a:rPr lang="en-US"/>
              <a:t>initialized to Null.</a:t>
            </a:r>
            <a:endParaRPr/>
          </a:p>
        </p:txBody>
      </p:sp>
      <p:sp>
        <p:nvSpPr>
          <p:cNvPr id="457" name="Google Shape;457;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58" name="Google Shape;458;p70"/>
          <p:cNvPicPr preferRelativeResize="0"/>
          <p:nvPr/>
        </p:nvPicPr>
        <p:blipFill>
          <a:blip r:embed="rId3">
            <a:alphaModFix/>
          </a:blip>
          <a:stretch>
            <a:fillRect/>
          </a:stretch>
        </p:blipFill>
        <p:spPr>
          <a:xfrm>
            <a:off x="6024775" y="2932525"/>
            <a:ext cx="1861144" cy="1434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1"/>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What you can do with null</a:t>
            </a:r>
            <a:endParaRPr/>
          </a:p>
        </p:txBody>
      </p:sp>
      <p:sp>
        <p:nvSpPr>
          <p:cNvPr id="465" name="Google Shape;465;p71"/>
          <p:cNvSpPr txBox="1"/>
          <p:nvPr>
            <p:ph idx="1" type="body"/>
          </p:nvPr>
        </p:nvSpPr>
        <p:spPr>
          <a:xfrm>
            <a:off x="457200" y="1114313"/>
            <a:ext cx="8229600" cy="3803100"/>
          </a:xfrm>
          <a:prstGeom prst="rect">
            <a:avLst/>
          </a:prstGeom>
        </p:spPr>
        <p:txBody>
          <a:bodyPr anchorCtr="0" anchor="t" bIns="45700" lIns="91425" spcFirstLastPara="1" rIns="91425" wrap="square" tIns="45700">
            <a:normAutofit fontScale="77500" lnSpcReduction="20000"/>
          </a:bodyPr>
          <a:lstStyle/>
          <a:p>
            <a:pPr indent="0" lvl="0" marL="0" rtl="0" algn="l">
              <a:spcBef>
                <a:spcPts val="0"/>
              </a:spcBef>
              <a:spcAft>
                <a:spcPts val="0"/>
              </a:spcAft>
              <a:buNone/>
            </a:pPr>
            <a:r>
              <a:t/>
            </a:r>
            <a:endParaRPr sz="2400">
              <a:solidFill>
                <a:schemeClr val="dk1"/>
              </a:solidFill>
              <a:latin typeface="Tahoma"/>
              <a:ea typeface="Tahoma"/>
              <a:cs typeface="Tahoma"/>
              <a:sym typeface="Tahoma"/>
            </a:endParaRPr>
          </a:p>
          <a:p>
            <a:pPr indent="0" lvl="0" marL="0" rtl="0" algn="l">
              <a:spcBef>
                <a:spcPts val="0"/>
              </a:spcBef>
              <a:spcAft>
                <a:spcPts val="0"/>
              </a:spcAft>
              <a:buNone/>
            </a:pPr>
            <a:r>
              <a:rPr lang="en-US" sz="2400">
                <a:solidFill>
                  <a:schemeClr val="dk1"/>
                </a:solidFill>
                <a:latin typeface="Tahoma"/>
                <a:ea typeface="Tahoma"/>
                <a:cs typeface="Tahoma"/>
                <a:sym typeface="Tahoma"/>
              </a:rPr>
              <a:t>Null means nothing, but it is very real. You can:</a:t>
            </a:r>
            <a:endParaRPr sz="2400">
              <a:solidFill>
                <a:schemeClr val="dk1"/>
              </a:solidFill>
              <a:latin typeface="Tahoma"/>
              <a:ea typeface="Tahoma"/>
              <a:cs typeface="Tahoma"/>
              <a:sym typeface="Tahoma"/>
            </a:endParaRPr>
          </a:p>
          <a:p>
            <a:pPr indent="0" lvl="0" marL="0" rtl="0" algn="l">
              <a:spcBef>
                <a:spcPts val="0"/>
              </a:spcBef>
              <a:spcAft>
                <a:spcPts val="0"/>
              </a:spcAft>
              <a:buNone/>
            </a:pPr>
            <a:r>
              <a:t/>
            </a:r>
            <a:endParaRPr sz="2400">
              <a:solidFill>
                <a:schemeClr val="dk1"/>
              </a:solidFill>
              <a:latin typeface="Tahoma"/>
              <a:ea typeface="Tahoma"/>
              <a:cs typeface="Tahoma"/>
              <a:sym typeface="Tahoma"/>
            </a:endParaRPr>
          </a:p>
          <a:p>
            <a:pPr indent="0" lvl="0" marL="457200" rtl="0" algn="l">
              <a:spcBef>
                <a:spcPts val="0"/>
              </a:spcBef>
              <a:spcAft>
                <a:spcPts val="0"/>
              </a:spcAft>
              <a:buNone/>
            </a:pPr>
            <a:r>
              <a:rPr lang="en-US" sz="2400">
                <a:solidFill>
                  <a:schemeClr val="dk1"/>
                </a:solidFill>
                <a:latin typeface="Tahoma"/>
                <a:ea typeface="Tahoma"/>
                <a:cs typeface="Tahoma"/>
                <a:sym typeface="Tahoma"/>
              </a:rPr>
              <a:t>store </a:t>
            </a:r>
            <a:r>
              <a:rPr lang="en-US" sz="2400">
                <a:solidFill>
                  <a:schemeClr val="dk1"/>
                </a:solidFill>
                <a:latin typeface="Courier New"/>
                <a:ea typeface="Courier New"/>
                <a:cs typeface="Courier New"/>
                <a:sym typeface="Courier New"/>
              </a:rPr>
              <a:t>null</a:t>
            </a:r>
            <a:r>
              <a:rPr lang="en-US" sz="2400">
                <a:solidFill>
                  <a:schemeClr val="dk1"/>
                </a:solidFill>
                <a:latin typeface="Tahoma"/>
                <a:ea typeface="Tahoma"/>
                <a:cs typeface="Tahoma"/>
                <a:sym typeface="Tahoma"/>
              </a:rPr>
              <a:t> in a variable or an array element</a:t>
            </a:r>
            <a:endParaRPr sz="2400">
              <a:solidFill>
                <a:schemeClr val="dk1"/>
              </a:solidFill>
              <a:latin typeface="Tahoma"/>
              <a:ea typeface="Tahoma"/>
              <a:cs typeface="Tahoma"/>
              <a:sym typeface="Tahoma"/>
            </a:endParaRPr>
          </a:p>
          <a:p>
            <a:pPr indent="-279400" lvl="1" marL="1082675" rtl="0" algn="l">
              <a:lnSpc>
                <a:spcPct val="70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Point point1 = null;</a:t>
            </a:r>
            <a:endParaRPr sz="2200">
              <a:solidFill>
                <a:schemeClr val="dk1"/>
              </a:solidFill>
              <a:latin typeface="Tahoma"/>
              <a:ea typeface="Tahoma"/>
              <a:cs typeface="Tahoma"/>
              <a:sym typeface="Tahoma"/>
            </a:endParaRPr>
          </a:p>
          <a:p>
            <a:pPr indent="-231775" lvl="0" marL="688975" rtl="0" algn="l">
              <a:lnSpc>
                <a:spcPct val="70000"/>
              </a:lnSpc>
              <a:spcBef>
                <a:spcPts val="180"/>
              </a:spcBef>
              <a:spcAft>
                <a:spcPts val="0"/>
              </a:spcAft>
              <a:buClr>
                <a:schemeClr val="dk1"/>
              </a:buClr>
              <a:buSzPct val="100000"/>
              <a:buFont typeface="Tahoma"/>
              <a:buNone/>
            </a:pPr>
            <a:r>
              <a:t/>
            </a:r>
            <a:endParaRPr sz="900">
              <a:solidFill>
                <a:schemeClr val="dk1"/>
              </a:solidFill>
              <a:latin typeface="Courier New"/>
              <a:ea typeface="Courier New"/>
              <a:cs typeface="Courier New"/>
              <a:sym typeface="Courier New"/>
            </a:endParaRPr>
          </a:p>
          <a:p>
            <a:pPr indent="-231775" lvl="0" marL="688975" rtl="0" algn="l">
              <a:lnSpc>
                <a:spcPct val="70000"/>
              </a:lnSpc>
              <a:spcBef>
                <a:spcPts val="180"/>
              </a:spcBef>
              <a:spcAft>
                <a:spcPts val="0"/>
              </a:spcAft>
              <a:buClr>
                <a:schemeClr val="dk1"/>
              </a:buClr>
              <a:buSzPct val="100000"/>
              <a:buFont typeface="Tahoma"/>
              <a:buNone/>
            </a:pPr>
            <a:r>
              <a:t/>
            </a:r>
            <a:endParaRPr sz="900">
              <a:solidFill>
                <a:schemeClr val="dk1"/>
              </a:solidFill>
              <a:latin typeface="Courier New"/>
              <a:ea typeface="Courier New"/>
              <a:cs typeface="Courier New"/>
              <a:sym typeface="Courier New"/>
            </a:endParaRPr>
          </a:p>
          <a:p>
            <a:pPr indent="0" lvl="0" marL="457200" rtl="0" algn="l">
              <a:spcBef>
                <a:spcPts val="480"/>
              </a:spcBef>
              <a:spcAft>
                <a:spcPts val="0"/>
              </a:spcAft>
              <a:buNone/>
            </a:pPr>
            <a:r>
              <a:rPr lang="en-US" sz="2400">
                <a:solidFill>
                  <a:schemeClr val="dk1"/>
                </a:solidFill>
                <a:latin typeface="Tahoma"/>
                <a:ea typeface="Tahoma"/>
                <a:cs typeface="Tahoma"/>
                <a:sym typeface="Tahoma"/>
              </a:rPr>
              <a:t>print a </a:t>
            </a:r>
            <a:r>
              <a:rPr lang="en-US" sz="2400">
                <a:solidFill>
                  <a:schemeClr val="dk1"/>
                </a:solidFill>
                <a:latin typeface="Courier New"/>
                <a:ea typeface="Courier New"/>
                <a:cs typeface="Courier New"/>
                <a:sym typeface="Courier New"/>
              </a:rPr>
              <a:t>null</a:t>
            </a:r>
            <a:r>
              <a:rPr lang="en-US" sz="2400">
                <a:solidFill>
                  <a:schemeClr val="dk1"/>
                </a:solidFill>
                <a:latin typeface="Tahoma"/>
                <a:ea typeface="Tahoma"/>
                <a:cs typeface="Tahoma"/>
                <a:sym typeface="Tahoma"/>
              </a:rPr>
              <a:t> reference</a:t>
            </a:r>
            <a:endParaRPr sz="2400">
              <a:solidFill>
                <a:schemeClr val="dk1"/>
              </a:solidFill>
              <a:latin typeface="Tahoma"/>
              <a:ea typeface="Tahoma"/>
              <a:cs typeface="Tahoma"/>
              <a:sym typeface="Tahoma"/>
            </a:endParaRPr>
          </a:p>
          <a:p>
            <a:pPr indent="-279400" lvl="1" marL="1082675" rtl="0" algn="l">
              <a:lnSpc>
                <a:spcPct val="70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System.out.println(point1);      </a:t>
            </a:r>
            <a:r>
              <a:rPr b="1" lang="en-US" sz="2200">
                <a:solidFill>
                  <a:srgbClr val="008080"/>
                </a:solidFill>
                <a:latin typeface="Courier New"/>
                <a:ea typeface="Courier New"/>
                <a:cs typeface="Courier New"/>
                <a:sym typeface="Courier New"/>
              </a:rPr>
              <a:t>// null</a:t>
            </a:r>
            <a:endParaRPr sz="2200">
              <a:solidFill>
                <a:schemeClr val="dk1"/>
              </a:solidFill>
              <a:latin typeface="Tahoma"/>
              <a:ea typeface="Tahoma"/>
              <a:cs typeface="Tahoma"/>
              <a:sym typeface="Tahoma"/>
            </a:endParaRPr>
          </a:p>
          <a:p>
            <a:pPr indent="-231775" lvl="0" marL="688975" rtl="0" algn="l">
              <a:lnSpc>
                <a:spcPct val="70000"/>
              </a:lnSpc>
              <a:spcBef>
                <a:spcPts val="180"/>
              </a:spcBef>
              <a:spcAft>
                <a:spcPts val="0"/>
              </a:spcAft>
              <a:buClr>
                <a:schemeClr val="dk1"/>
              </a:buClr>
              <a:buSzPct val="100000"/>
              <a:buFont typeface="Tahoma"/>
              <a:buNone/>
            </a:pPr>
            <a:r>
              <a:t/>
            </a:r>
            <a:endParaRPr b="1" sz="900">
              <a:solidFill>
                <a:srgbClr val="008080"/>
              </a:solidFill>
              <a:latin typeface="Courier New"/>
              <a:ea typeface="Courier New"/>
              <a:cs typeface="Courier New"/>
              <a:sym typeface="Courier New"/>
            </a:endParaRPr>
          </a:p>
          <a:p>
            <a:pPr indent="-231775" lvl="0" marL="688975" rtl="0" algn="l">
              <a:lnSpc>
                <a:spcPct val="70000"/>
              </a:lnSpc>
              <a:spcBef>
                <a:spcPts val="180"/>
              </a:spcBef>
              <a:spcAft>
                <a:spcPts val="0"/>
              </a:spcAft>
              <a:buClr>
                <a:schemeClr val="dk1"/>
              </a:buClr>
              <a:buSzPct val="100000"/>
              <a:buFont typeface="Tahoma"/>
              <a:buNone/>
            </a:pPr>
            <a:r>
              <a:t/>
            </a:r>
            <a:endParaRPr b="1" sz="900">
              <a:solidFill>
                <a:srgbClr val="008080"/>
              </a:solidFill>
              <a:latin typeface="Courier New"/>
              <a:ea typeface="Courier New"/>
              <a:cs typeface="Courier New"/>
              <a:sym typeface="Courier New"/>
            </a:endParaRPr>
          </a:p>
          <a:p>
            <a:pPr indent="0" lvl="0" marL="457200" rtl="0" algn="l">
              <a:spcBef>
                <a:spcPts val="480"/>
              </a:spcBef>
              <a:spcAft>
                <a:spcPts val="0"/>
              </a:spcAft>
              <a:buNone/>
            </a:pPr>
            <a:r>
              <a:rPr lang="en-US" sz="2400">
                <a:solidFill>
                  <a:schemeClr val="dk1"/>
                </a:solidFill>
                <a:latin typeface="Tahoma"/>
                <a:ea typeface="Tahoma"/>
                <a:cs typeface="Tahoma"/>
                <a:sym typeface="Tahoma"/>
              </a:rPr>
              <a:t>ask whether a variable or array element is </a:t>
            </a:r>
            <a:r>
              <a:rPr lang="en-US" sz="2400">
                <a:solidFill>
                  <a:schemeClr val="dk1"/>
                </a:solidFill>
                <a:latin typeface="Courier New"/>
                <a:ea typeface="Courier New"/>
                <a:cs typeface="Courier New"/>
                <a:sym typeface="Courier New"/>
              </a:rPr>
              <a:t>null</a:t>
            </a:r>
            <a:endParaRPr sz="2400">
              <a:solidFill>
                <a:schemeClr val="dk1"/>
              </a:solidFill>
              <a:latin typeface="Tahoma"/>
              <a:ea typeface="Tahoma"/>
              <a:cs typeface="Tahoma"/>
              <a:sym typeface="Tahoma"/>
            </a:endParaRPr>
          </a:p>
          <a:p>
            <a:pPr indent="-279400" lvl="1" marL="1082675" rtl="0" algn="l">
              <a:lnSpc>
                <a:spcPct val="70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if (point1 != null) { ...</a:t>
            </a:r>
            <a:endParaRPr sz="2200">
              <a:solidFill>
                <a:schemeClr val="dk1"/>
              </a:solidFill>
              <a:latin typeface="Tahoma"/>
              <a:ea typeface="Tahoma"/>
              <a:cs typeface="Tahoma"/>
              <a:sym typeface="Tahoma"/>
            </a:endParaRPr>
          </a:p>
          <a:p>
            <a:pPr indent="-231775" lvl="0" marL="688975" rtl="0" algn="l">
              <a:lnSpc>
                <a:spcPct val="70000"/>
              </a:lnSpc>
              <a:spcBef>
                <a:spcPts val="180"/>
              </a:spcBef>
              <a:spcAft>
                <a:spcPts val="0"/>
              </a:spcAft>
              <a:buClr>
                <a:schemeClr val="dk1"/>
              </a:buClr>
              <a:buSzPct val="100000"/>
              <a:buFont typeface="Tahoma"/>
              <a:buNone/>
            </a:pPr>
            <a:r>
              <a:t/>
            </a:r>
            <a:endParaRPr sz="900">
              <a:solidFill>
                <a:schemeClr val="dk1"/>
              </a:solidFill>
              <a:latin typeface="Tahoma"/>
              <a:ea typeface="Tahoma"/>
              <a:cs typeface="Tahoma"/>
              <a:sym typeface="Tahoma"/>
            </a:endParaRPr>
          </a:p>
          <a:p>
            <a:pPr indent="-231775" lvl="0" marL="688975" rtl="0" algn="l">
              <a:lnSpc>
                <a:spcPct val="70000"/>
              </a:lnSpc>
              <a:spcBef>
                <a:spcPts val="180"/>
              </a:spcBef>
              <a:spcAft>
                <a:spcPts val="0"/>
              </a:spcAft>
              <a:buClr>
                <a:schemeClr val="dk1"/>
              </a:buClr>
              <a:buSzPct val="100000"/>
              <a:buFont typeface="Tahoma"/>
              <a:buNone/>
            </a:pPr>
            <a:r>
              <a:t/>
            </a:r>
            <a:endParaRPr sz="900">
              <a:solidFill>
                <a:schemeClr val="dk1"/>
              </a:solidFill>
              <a:latin typeface="Tahoma"/>
              <a:ea typeface="Tahoma"/>
              <a:cs typeface="Tahoma"/>
              <a:sym typeface="Tahoma"/>
            </a:endParaRPr>
          </a:p>
          <a:p>
            <a:pPr indent="0" lvl="0" marL="457200" rtl="0" algn="l">
              <a:spcBef>
                <a:spcPts val="480"/>
              </a:spcBef>
              <a:spcAft>
                <a:spcPts val="0"/>
              </a:spcAft>
              <a:buNone/>
            </a:pPr>
            <a:r>
              <a:rPr lang="en-US" sz="2400">
                <a:solidFill>
                  <a:schemeClr val="dk1"/>
                </a:solidFill>
                <a:latin typeface="Tahoma"/>
                <a:ea typeface="Tahoma"/>
                <a:cs typeface="Tahoma"/>
                <a:sym typeface="Tahoma"/>
              </a:rPr>
              <a:t>pass </a:t>
            </a:r>
            <a:r>
              <a:rPr lang="en-US" sz="2400">
                <a:solidFill>
                  <a:schemeClr val="dk1"/>
                </a:solidFill>
                <a:latin typeface="Courier New"/>
                <a:ea typeface="Courier New"/>
                <a:cs typeface="Courier New"/>
                <a:sym typeface="Courier New"/>
              </a:rPr>
              <a:t>null</a:t>
            </a:r>
            <a:r>
              <a:rPr lang="en-US" sz="2400">
                <a:solidFill>
                  <a:schemeClr val="dk1"/>
                </a:solidFill>
                <a:latin typeface="Tahoma"/>
                <a:ea typeface="Tahoma"/>
                <a:cs typeface="Tahoma"/>
                <a:sym typeface="Tahoma"/>
              </a:rPr>
              <a:t> as a parameter to a method</a:t>
            </a:r>
            <a:endParaRPr sz="2400">
              <a:solidFill>
                <a:schemeClr val="dk1"/>
              </a:solidFill>
              <a:latin typeface="Tahoma"/>
              <a:ea typeface="Tahoma"/>
              <a:cs typeface="Tahoma"/>
              <a:sym typeface="Tahoma"/>
            </a:endParaRPr>
          </a:p>
          <a:p>
            <a:pPr indent="-279400" lvl="1" marL="1082675" rtl="0" algn="l">
              <a:lnSpc>
                <a:spcPct val="70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System.out.println(null);   </a:t>
            </a:r>
            <a:r>
              <a:rPr b="1" lang="en-US" sz="2200">
                <a:solidFill>
                  <a:srgbClr val="008080"/>
                </a:solidFill>
                <a:latin typeface="Courier New"/>
                <a:ea typeface="Courier New"/>
                <a:cs typeface="Courier New"/>
                <a:sym typeface="Courier New"/>
              </a:rPr>
              <a:t>// null</a:t>
            </a:r>
            <a:endParaRPr sz="2200">
              <a:solidFill>
                <a:schemeClr val="dk1"/>
              </a:solidFill>
              <a:latin typeface="Tahoma"/>
              <a:ea typeface="Tahoma"/>
              <a:cs typeface="Tahoma"/>
              <a:sym typeface="Tahoma"/>
            </a:endParaRPr>
          </a:p>
          <a:p>
            <a:pPr indent="-231775" lvl="0" marL="688975" rtl="0" algn="l">
              <a:lnSpc>
                <a:spcPct val="70000"/>
              </a:lnSpc>
              <a:spcBef>
                <a:spcPts val="180"/>
              </a:spcBef>
              <a:spcAft>
                <a:spcPts val="0"/>
              </a:spcAft>
              <a:buClr>
                <a:schemeClr val="dk1"/>
              </a:buClr>
              <a:buSzPct val="100000"/>
              <a:buFont typeface="Tahoma"/>
              <a:buNone/>
            </a:pPr>
            <a:r>
              <a:t/>
            </a:r>
            <a:endParaRPr b="1" sz="900">
              <a:solidFill>
                <a:srgbClr val="008080"/>
              </a:solidFill>
              <a:latin typeface="Courier New"/>
              <a:ea typeface="Courier New"/>
              <a:cs typeface="Courier New"/>
              <a:sym typeface="Courier New"/>
            </a:endParaRPr>
          </a:p>
          <a:p>
            <a:pPr indent="-231775" lvl="0" marL="688975" rtl="0" algn="l">
              <a:lnSpc>
                <a:spcPct val="70000"/>
              </a:lnSpc>
              <a:spcBef>
                <a:spcPts val="180"/>
              </a:spcBef>
              <a:spcAft>
                <a:spcPts val="0"/>
              </a:spcAft>
              <a:buClr>
                <a:schemeClr val="dk1"/>
              </a:buClr>
              <a:buSzPct val="100000"/>
              <a:buFont typeface="Tahoma"/>
              <a:buNone/>
            </a:pPr>
            <a:r>
              <a:t/>
            </a:r>
            <a:endParaRPr sz="900">
              <a:solidFill>
                <a:schemeClr val="dk1"/>
              </a:solidFill>
              <a:latin typeface="Tahoma"/>
              <a:ea typeface="Tahoma"/>
              <a:cs typeface="Tahoma"/>
              <a:sym typeface="Tahoma"/>
            </a:endParaRPr>
          </a:p>
          <a:p>
            <a:pPr indent="0" lvl="0" marL="457200" rtl="0" algn="l">
              <a:spcBef>
                <a:spcPts val="480"/>
              </a:spcBef>
              <a:spcAft>
                <a:spcPts val="0"/>
              </a:spcAft>
              <a:buNone/>
            </a:pPr>
            <a:r>
              <a:rPr lang="en-US" sz="2400">
                <a:solidFill>
                  <a:schemeClr val="dk1"/>
                </a:solidFill>
                <a:latin typeface="Tahoma"/>
                <a:ea typeface="Tahoma"/>
                <a:cs typeface="Tahoma"/>
                <a:sym typeface="Tahoma"/>
              </a:rPr>
              <a:t>return </a:t>
            </a:r>
            <a:r>
              <a:rPr lang="en-US" sz="2400">
                <a:solidFill>
                  <a:schemeClr val="dk1"/>
                </a:solidFill>
                <a:latin typeface="Courier New"/>
                <a:ea typeface="Courier New"/>
                <a:cs typeface="Courier New"/>
                <a:sym typeface="Courier New"/>
              </a:rPr>
              <a:t>null</a:t>
            </a:r>
            <a:r>
              <a:rPr lang="en-US" sz="2400">
                <a:solidFill>
                  <a:schemeClr val="dk1"/>
                </a:solidFill>
                <a:latin typeface="Tahoma"/>
                <a:ea typeface="Tahoma"/>
                <a:cs typeface="Tahoma"/>
                <a:sym typeface="Tahoma"/>
              </a:rPr>
              <a:t> from a method  (often to indicate failure)</a:t>
            </a:r>
            <a:endParaRPr sz="2400">
              <a:solidFill>
                <a:schemeClr val="dk1"/>
              </a:solidFill>
              <a:latin typeface="Tahoma"/>
              <a:ea typeface="Tahoma"/>
              <a:cs typeface="Tahoma"/>
              <a:sym typeface="Tahoma"/>
            </a:endParaRPr>
          </a:p>
          <a:p>
            <a:pPr indent="-279400" lvl="1" marL="1082675" rtl="0" algn="l">
              <a:spcBef>
                <a:spcPts val="440"/>
              </a:spcBef>
              <a:spcAft>
                <a:spcPts val="0"/>
              </a:spcAft>
              <a:buNone/>
            </a:pPr>
            <a:r>
              <a:rPr lang="en-US" sz="2200">
                <a:solidFill>
                  <a:schemeClr val="dk1"/>
                </a:solidFill>
                <a:latin typeface="Courier New"/>
                <a:ea typeface="Courier New"/>
                <a:cs typeface="Courier New"/>
                <a:sym typeface="Courier New"/>
              </a:rPr>
              <a:t>return null;</a:t>
            </a:r>
            <a:endParaRPr/>
          </a:p>
        </p:txBody>
      </p:sp>
      <p:sp>
        <p:nvSpPr>
          <p:cNvPr id="466" name="Google Shape;466;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2"/>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null Pointer Exception</a:t>
            </a:r>
            <a:endParaRPr/>
          </a:p>
        </p:txBody>
      </p:sp>
      <p:sp>
        <p:nvSpPr>
          <p:cNvPr id="473" name="Google Shape;473;p72"/>
          <p:cNvSpPr txBox="1"/>
          <p:nvPr>
            <p:ph idx="1" type="body"/>
          </p:nvPr>
        </p:nvSpPr>
        <p:spPr>
          <a:xfrm>
            <a:off x="457200" y="1114313"/>
            <a:ext cx="8229600" cy="38031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None/>
            </a:pPr>
            <a:r>
              <a:rPr b="1" lang="en-US" sz="2400">
                <a:solidFill>
                  <a:schemeClr val="dk1"/>
                </a:solidFill>
                <a:latin typeface="Tahoma"/>
                <a:ea typeface="Tahoma"/>
                <a:cs typeface="Tahoma"/>
                <a:sym typeface="Tahoma"/>
              </a:rPr>
              <a:t>dereference</a:t>
            </a:r>
            <a:r>
              <a:rPr lang="en-US" sz="2400">
                <a:solidFill>
                  <a:schemeClr val="dk1"/>
                </a:solidFill>
                <a:latin typeface="Tahoma"/>
                <a:ea typeface="Tahoma"/>
                <a:cs typeface="Tahoma"/>
                <a:sym typeface="Tahoma"/>
              </a:rPr>
              <a:t>: To access data or methods of an object with the dot notation, such as </a:t>
            </a:r>
            <a:r>
              <a:rPr lang="en-US" sz="2400">
                <a:solidFill>
                  <a:schemeClr val="dk1"/>
                </a:solidFill>
                <a:latin typeface="Courier New"/>
                <a:ea typeface="Courier New"/>
                <a:cs typeface="Courier New"/>
                <a:sym typeface="Courier New"/>
              </a:rPr>
              <a:t>s.length()</a:t>
            </a:r>
            <a:r>
              <a:rPr lang="en-US" sz="2400">
                <a:solidFill>
                  <a:schemeClr val="dk1"/>
                </a:solidFill>
                <a:latin typeface="Tahoma"/>
                <a:ea typeface="Tahoma"/>
                <a:cs typeface="Tahoma"/>
                <a:sym typeface="Tahoma"/>
              </a:rPr>
              <a:t> .</a:t>
            </a:r>
            <a:endParaRPr sz="2400">
              <a:solidFill>
                <a:schemeClr val="dk1"/>
              </a:solidFill>
              <a:latin typeface="Tahoma"/>
              <a:ea typeface="Tahoma"/>
              <a:cs typeface="Tahoma"/>
              <a:sym typeface="Tahoma"/>
            </a:endParaRPr>
          </a:p>
          <a:p>
            <a:pPr indent="-268922" lvl="1" marL="625475" rtl="0" algn="l">
              <a:lnSpc>
                <a:spcPct val="115000"/>
              </a:lnSpc>
              <a:spcBef>
                <a:spcPts val="440"/>
              </a:spcBef>
              <a:spcAft>
                <a:spcPts val="0"/>
              </a:spcAft>
              <a:buClr>
                <a:schemeClr val="dk1"/>
              </a:buClr>
              <a:buSzPct val="100000"/>
              <a:buFont typeface="Tahoma"/>
              <a:buChar char="–"/>
            </a:pPr>
            <a:r>
              <a:rPr lang="en-US" sz="2200">
                <a:solidFill>
                  <a:schemeClr val="dk1"/>
                </a:solidFill>
                <a:latin typeface="Tahoma"/>
                <a:ea typeface="Tahoma"/>
                <a:cs typeface="Tahoma"/>
                <a:sym typeface="Tahoma"/>
              </a:rPr>
              <a:t>It is illegal to dereference </a:t>
            </a:r>
            <a:r>
              <a:rPr lang="en-US" sz="2200">
                <a:solidFill>
                  <a:schemeClr val="dk1"/>
                </a:solidFill>
                <a:latin typeface="Courier New"/>
                <a:ea typeface="Courier New"/>
                <a:cs typeface="Courier New"/>
                <a:sym typeface="Courier New"/>
              </a:rPr>
              <a:t>null</a:t>
            </a:r>
            <a:r>
              <a:rPr lang="en-US" sz="2200">
                <a:solidFill>
                  <a:schemeClr val="dk1"/>
                </a:solidFill>
                <a:latin typeface="Tahoma"/>
                <a:ea typeface="Tahoma"/>
                <a:cs typeface="Tahoma"/>
                <a:sym typeface="Tahoma"/>
              </a:rPr>
              <a:t> (causes an exception).</a:t>
            </a:r>
            <a:endParaRPr sz="900">
              <a:solidFill>
                <a:schemeClr val="dk1"/>
              </a:solidFill>
              <a:latin typeface="Tahoma"/>
              <a:ea typeface="Tahoma"/>
              <a:cs typeface="Tahoma"/>
              <a:sym typeface="Tahoma"/>
            </a:endParaRPr>
          </a:p>
          <a:p>
            <a:pPr indent="-268922" lvl="1" marL="625475" rtl="0" algn="l">
              <a:lnSpc>
                <a:spcPct val="115000"/>
              </a:lnSpc>
              <a:spcBef>
                <a:spcPts val="440"/>
              </a:spcBef>
              <a:spcAft>
                <a:spcPts val="0"/>
              </a:spcAft>
              <a:buClr>
                <a:schemeClr val="dk1"/>
              </a:buClr>
              <a:buSzPct val="100000"/>
              <a:buFont typeface="Courier New"/>
              <a:buChar char="–"/>
            </a:pPr>
            <a:r>
              <a:rPr lang="en-US" sz="2200">
                <a:solidFill>
                  <a:schemeClr val="dk1"/>
                </a:solidFill>
                <a:latin typeface="Courier New"/>
                <a:ea typeface="Courier New"/>
                <a:cs typeface="Courier New"/>
                <a:sym typeface="Courier New"/>
              </a:rPr>
              <a:t>null</a:t>
            </a:r>
            <a:r>
              <a:rPr lang="en-US" sz="2200">
                <a:solidFill>
                  <a:schemeClr val="dk1"/>
                </a:solidFill>
                <a:latin typeface="Tahoma"/>
                <a:ea typeface="Tahoma"/>
                <a:cs typeface="Tahoma"/>
                <a:sym typeface="Tahoma"/>
              </a:rPr>
              <a:t> is not any object, so it has no methods or data.</a:t>
            </a:r>
            <a:endParaRPr sz="2200">
              <a:solidFill>
                <a:schemeClr val="dk1"/>
              </a:solidFill>
              <a:latin typeface="Tahoma"/>
              <a:ea typeface="Tahoma"/>
              <a:cs typeface="Tahoma"/>
              <a:sym typeface="Tahoma"/>
            </a:endParaRPr>
          </a:p>
          <a:p>
            <a:pPr indent="-279400" lvl="1" marL="625475" rtl="0" algn="l">
              <a:lnSpc>
                <a:spcPct val="115000"/>
              </a:lnSpc>
              <a:spcBef>
                <a:spcPts val="440"/>
              </a:spcBef>
              <a:spcAft>
                <a:spcPts val="0"/>
              </a:spcAft>
              <a:buClr>
                <a:schemeClr val="dk1"/>
              </a:buClr>
              <a:buSzPts val="2035"/>
              <a:buFont typeface="Tahoma"/>
              <a:buNone/>
            </a:pPr>
            <a:r>
              <a:t/>
            </a:r>
            <a:endParaRPr sz="100">
              <a:solidFill>
                <a:schemeClr val="dk1"/>
              </a:solidFill>
              <a:latin typeface="Tahoma"/>
              <a:ea typeface="Tahoma"/>
              <a:cs typeface="Tahoma"/>
              <a:sym typeface="Tahoma"/>
            </a:endParaRPr>
          </a:p>
          <a:p>
            <a:pPr indent="-279400" lvl="1" marL="625475" rtl="0" algn="l">
              <a:lnSpc>
                <a:spcPct val="115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	Point[] points = new Point[5];</a:t>
            </a:r>
            <a:endParaRPr sz="2200">
              <a:solidFill>
                <a:schemeClr val="dk1"/>
              </a:solidFill>
              <a:latin typeface="Tahoma"/>
              <a:ea typeface="Tahoma"/>
              <a:cs typeface="Tahoma"/>
              <a:sym typeface="Tahoma"/>
            </a:endParaRPr>
          </a:p>
          <a:p>
            <a:pPr indent="-279400" lvl="1" marL="625475" rtl="0" algn="l">
              <a:lnSpc>
                <a:spcPct val="115000"/>
              </a:lnSpc>
              <a:spcBef>
                <a:spcPts val="440"/>
              </a:spcBef>
              <a:spcAft>
                <a:spcPts val="0"/>
              </a:spcAft>
              <a:buClr>
                <a:schemeClr val="dk1"/>
              </a:buClr>
              <a:buSzPct val="100000"/>
              <a:buFont typeface="Courier New"/>
              <a:buNone/>
            </a:pPr>
            <a:r>
              <a:rPr lang="en-US" sz="2200">
                <a:solidFill>
                  <a:schemeClr val="dk1"/>
                </a:solidFill>
                <a:latin typeface="Courier New"/>
                <a:ea typeface="Courier New"/>
                <a:cs typeface="Courier New"/>
                <a:sym typeface="Courier New"/>
              </a:rPr>
              <a:t>	points[0].setValues (6, 5); </a:t>
            </a:r>
            <a:endParaRPr b="1" sz="2200">
              <a:solidFill>
                <a:srgbClr val="008080"/>
              </a:solidFill>
              <a:latin typeface="Courier New"/>
              <a:ea typeface="Courier New"/>
              <a:cs typeface="Courier New"/>
              <a:sym typeface="Courier New"/>
            </a:endParaRPr>
          </a:p>
          <a:p>
            <a:pPr indent="-279400" lvl="1" marL="625475" rtl="0" algn="l">
              <a:lnSpc>
                <a:spcPct val="115000"/>
              </a:lnSpc>
              <a:spcBef>
                <a:spcPts val="440"/>
              </a:spcBef>
              <a:spcAft>
                <a:spcPts val="0"/>
              </a:spcAft>
              <a:buClr>
                <a:schemeClr val="dk1"/>
              </a:buClr>
              <a:buSzPct val="314285"/>
              <a:buFont typeface="Tahoma"/>
              <a:buNone/>
            </a:pPr>
            <a:r>
              <a:t/>
            </a:r>
            <a:endParaRPr b="1" sz="700">
              <a:solidFill>
                <a:srgbClr val="008080"/>
              </a:solidFill>
              <a:latin typeface="Courier New"/>
              <a:ea typeface="Courier New"/>
              <a:cs typeface="Courier New"/>
              <a:sym typeface="Courier New"/>
            </a:endParaRPr>
          </a:p>
          <a:p>
            <a:pPr indent="-279400" lvl="1" marL="625475" rtl="0" algn="l">
              <a:lnSpc>
                <a:spcPct val="115000"/>
              </a:lnSpc>
              <a:spcBef>
                <a:spcPts val="440"/>
              </a:spcBef>
              <a:spcAft>
                <a:spcPts val="0"/>
              </a:spcAft>
              <a:buClr>
                <a:schemeClr val="dk1"/>
              </a:buClr>
              <a:buSzPct val="100000"/>
              <a:buFont typeface="Tahoma"/>
              <a:buNone/>
            </a:pPr>
            <a:r>
              <a:rPr lang="en-US" sz="2200">
                <a:solidFill>
                  <a:schemeClr val="dk1"/>
                </a:solidFill>
                <a:latin typeface="Tahoma"/>
                <a:ea typeface="Tahoma"/>
                <a:cs typeface="Tahoma"/>
                <a:sym typeface="Tahoma"/>
              </a:rPr>
              <a:t>	Output:</a:t>
            </a:r>
            <a:endParaRPr sz="2200">
              <a:solidFill>
                <a:schemeClr val="dk1"/>
              </a:solidFill>
              <a:latin typeface="Tahoma"/>
              <a:ea typeface="Tahoma"/>
              <a:cs typeface="Tahoma"/>
              <a:sym typeface="Tahoma"/>
            </a:endParaRPr>
          </a:p>
          <a:p>
            <a:pPr indent="-279400" lvl="1" marL="625475" rtl="0" algn="l">
              <a:lnSpc>
                <a:spcPct val="115000"/>
              </a:lnSpc>
              <a:spcBef>
                <a:spcPts val="440"/>
              </a:spcBef>
              <a:spcAft>
                <a:spcPts val="0"/>
              </a:spcAft>
              <a:buClr>
                <a:srgbClr val="800000"/>
              </a:buClr>
              <a:buSzPct val="100000"/>
              <a:buFont typeface="Courier New"/>
              <a:buNone/>
            </a:pPr>
            <a:r>
              <a:rPr lang="en-US" sz="2200">
                <a:solidFill>
                  <a:srgbClr val="800000"/>
                </a:solidFill>
                <a:latin typeface="Courier New"/>
                <a:ea typeface="Courier New"/>
                <a:cs typeface="Courier New"/>
                <a:sym typeface="Courier New"/>
              </a:rPr>
              <a:t>	Exception in thread "main" java.lang.NullPointerException</a:t>
            </a:r>
            <a:endParaRPr sz="2200">
              <a:solidFill>
                <a:schemeClr val="dk1"/>
              </a:solidFill>
              <a:latin typeface="Tahoma"/>
              <a:ea typeface="Tahoma"/>
              <a:cs typeface="Tahoma"/>
              <a:sym typeface="Tahoma"/>
            </a:endParaRPr>
          </a:p>
          <a:p>
            <a:pPr indent="-279400" lvl="1" marL="625475" rtl="0" algn="l">
              <a:lnSpc>
                <a:spcPct val="115000"/>
              </a:lnSpc>
              <a:spcBef>
                <a:spcPts val="440"/>
              </a:spcBef>
              <a:spcAft>
                <a:spcPts val="0"/>
              </a:spcAft>
              <a:buClr>
                <a:srgbClr val="800000"/>
              </a:buClr>
              <a:buSzPct val="100000"/>
              <a:buFont typeface="Courier New"/>
              <a:buNone/>
            </a:pPr>
            <a:r>
              <a:rPr lang="en-US" sz="2200">
                <a:solidFill>
                  <a:srgbClr val="800000"/>
                </a:solidFill>
                <a:latin typeface="Courier New"/>
                <a:ea typeface="Courier New"/>
                <a:cs typeface="Courier New"/>
                <a:sym typeface="Courier New"/>
              </a:rPr>
              <a:t>	        at Example.main(Example.java:8)</a:t>
            </a:r>
            <a:endParaRPr/>
          </a:p>
        </p:txBody>
      </p:sp>
      <p:sp>
        <p:nvSpPr>
          <p:cNvPr id="474" name="Google Shape;474;p7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graphicFrame>
        <p:nvGraphicFramePr>
          <p:cNvPr id="475" name="Google Shape;475;p72"/>
          <p:cNvGraphicFramePr/>
          <p:nvPr/>
        </p:nvGraphicFramePr>
        <p:xfrm>
          <a:off x="4701775" y="3227469"/>
          <a:ext cx="3000000" cy="3000000"/>
        </p:xfrm>
        <a:graphic>
          <a:graphicData uri="http://schemas.openxmlformats.org/drawingml/2006/table">
            <a:tbl>
              <a:tblPr>
                <a:noFill/>
                <a:tableStyleId>{5069FA64-1616-4423-8448-0F25E7581F41}</a:tableStyleId>
              </a:tblPr>
              <a:tblGrid>
                <a:gridCol w="874700"/>
                <a:gridCol w="644525"/>
                <a:gridCol w="644525"/>
                <a:gridCol w="644525"/>
                <a:gridCol w="644525"/>
                <a:gridCol w="644525"/>
              </a:tblGrid>
              <a:tr h="296450">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index</a:t>
                      </a:r>
                      <a:endParaRPr sz="1100" u="none" cap="none" strike="noStrike"/>
                    </a:p>
                  </a:txBody>
                  <a:tcPr marT="34300" marB="34300" marR="91450" marL="91450">
                    <a:lnL cap="flat" cmpd="sng" w="9525">
                      <a:solidFill>
                        <a:srgbClr val="000000">
                          <a:alpha val="0"/>
                        </a:srgbClr>
                      </a:solidFill>
                      <a:prstDash val="solid"/>
                      <a:round/>
                      <a:headEnd len="sm" w="sm" type="none"/>
                      <a:tailEnd len="sm" w="sm" type="none"/>
                    </a:lnL>
                    <a:lnT cap="flat" cmpd="sng" w="9525">
                      <a:solidFill>
                        <a:srgbClr val="000000">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0</a:t>
                      </a:r>
                      <a:endParaRPr sz="1100" u="none" cap="none" strike="noStrike"/>
                    </a:p>
                  </a:txBody>
                  <a:tcPr marT="34300" marB="34300"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1</a:t>
                      </a:r>
                      <a:endParaRPr sz="1100" u="none" cap="none" strike="noStrike"/>
                    </a:p>
                  </a:txBody>
                  <a:tcPr marT="34300" marB="34300"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2</a:t>
                      </a:r>
                      <a:endParaRPr sz="1100" u="none" cap="none" strike="noStrike"/>
                    </a:p>
                  </a:txBody>
                  <a:tcPr marT="34300" marB="34300"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3</a:t>
                      </a:r>
                      <a:endParaRPr sz="1100" u="none" cap="none" strike="noStrike"/>
                    </a:p>
                  </a:txBody>
                  <a:tcPr marT="34300" marB="34300" marR="91450" marL="9145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808080"/>
                        </a:buClr>
                        <a:buSzPts val="1500"/>
                        <a:buFont typeface="Tahoma"/>
                        <a:buNone/>
                      </a:pPr>
                      <a:r>
                        <a:rPr b="0" i="1" lang="en-US" sz="1500" u="none" cap="none" strike="noStrike">
                          <a:solidFill>
                            <a:srgbClr val="808080"/>
                          </a:solidFill>
                          <a:latin typeface="Tahoma"/>
                          <a:ea typeface="Tahoma"/>
                          <a:cs typeface="Tahoma"/>
                          <a:sym typeface="Tahoma"/>
                        </a:rPr>
                        <a:t>4</a:t>
                      </a:r>
                      <a:endParaRPr sz="1100" u="none" cap="none" strike="noStrike"/>
                    </a:p>
                  </a:txBody>
                  <a:tcPr marT="34300" marB="34300" marR="91450" marL="91450">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96450">
                <a:tc>
                  <a:txBody>
                    <a:bodyPr/>
                    <a:lstStyle/>
                    <a:p>
                      <a:pPr indent="0" lvl="0" marL="0" marR="0" rtl="0" algn="ctr">
                        <a:lnSpc>
                          <a:spcPct val="100000"/>
                        </a:lnSpc>
                        <a:spcBef>
                          <a:spcPts val="0"/>
                        </a:spcBef>
                        <a:spcAft>
                          <a:spcPts val="0"/>
                        </a:spcAft>
                        <a:buClr>
                          <a:schemeClr val="dk1"/>
                        </a:buClr>
                        <a:buSzPts val="1500"/>
                        <a:buFont typeface="Tahoma"/>
                        <a:buNone/>
                      </a:pPr>
                      <a:r>
                        <a:rPr b="0" i="1" lang="en-US" sz="1500" u="none" cap="none" strike="noStrike">
                          <a:solidFill>
                            <a:schemeClr val="dk1"/>
                          </a:solidFill>
                          <a:latin typeface="Tahoma"/>
                          <a:ea typeface="Tahoma"/>
                          <a:cs typeface="Tahoma"/>
                          <a:sym typeface="Tahoma"/>
                        </a:rPr>
                        <a:t>value</a:t>
                      </a:r>
                      <a:endParaRPr sz="1100" u="none" cap="none" strike="noStrike"/>
                    </a:p>
                  </a:txBody>
                  <a:tcPr marT="34300" marB="34300" marR="91450" marL="9145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Tahoma"/>
                        <a:buNone/>
                      </a:pPr>
                      <a:r>
                        <a:rPr b="0" i="1" lang="en-US" sz="1500" u="none" cap="none" strike="noStrike">
                          <a:solidFill>
                            <a:schemeClr val="dk1"/>
                          </a:solidFill>
                          <a:latin typeface="Tahoma"/>
                          <a:ea typeface="Tahoma"/>
                          <a:cs typeface="Tahoma"/>
                          <a:sym typeface="Tahoma"/>
                        </a:rPr>
                        <a:t>null</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Tahoma"/>
                        <a:buNone/>
                      </a:pPr>
                      <a:r>
                        <a:rPr b="0" i="1" lang="en-US" sz="1500" u="none" cap="none" strike="noStrike">
                          <a:solidFill>
                            <a:schemeClr val="dk1"/>
                          </a:solidFill>
                          <a:latin typeface="Tahoma"/>
                          <a:ea typeface="Tahoma"/>
                          <a:cs typeface="Tahoma"/>
                          <a:sym typeface="Tahoma"/>
                        </a:rPr>
                        <a:t>null</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Tahoma"/>
                        <a:buNone/>
                      </a:pPr>
                      <a:r>
                        <a:rPr b="0" i="1" lang="en-US" sz="1500" u="none" cap="none" strike="noStrike">
                          <a:solidFill>
                            <a:schemeClr val="dk1"/>
                          </a:solidFill>
                          <a:latin typeface="Tahoma"/>
                          <a:ea typeface="Tahoma"/>
                          <a:cs typeface="Tahoma"/>
                          <a:sym typeface="Tahoma"/>
                        </a:rPr>
                        <a:t>null</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Tahoma"/>
                        <a:buNone/>
                      </a:pPr>
                      <a:r>
                        <a:rPr b="0" i="1" lang="en-US" sz="1500" u="none" cap="none" strike="noStrike">
                          <a:solidFill>
                            <a:schemeClr val="dk1"/>
                          </a:solidFill>
                          <a:latin typeface="Tahoma"/>
                          <a:ea typeface="Tahoma"/>
                          <a:cs typeface="Tahoma"/>
                          <a:sym typeface="Tahoma"/>
                        </a:rPr>
                        <a:t>null</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500"/>
                        <a:buFont typeface="Tahoma"/>
                        <a:buNone/>
                      </a:pPr>
                      <a:r>
                        <a:rPr b="0" i="1" lang="en-US" sz="1500" u="none" cap="none" strike="noStrike">
                          <a:solidFill>
                            <a:schemeClr val="dk1"/>
                          </a:solidFill>
                          <a:latin typeface="Tahoma"/>
                          <a:ea typeface="Tahoma"/>
                          <a:cs typeface="Tahoma"/>
                          <a:sym typeface="Tahoma"/>
                        </a:rPr>
                        <a:t>null</a:t>
                      </a:r>
                      <a:endParaRPr sz="1100" u="none" cap="none" strike="noStrike"/>
                    </a:p>
                  </a:txBody>
                  <a:tcPr marT="34300" marB="34300"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3"/>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Look Ahead for null</a:t>
            </a:r>
            <a:endParaRPr/>
          </a:p>
        </p:txBody>
      </p:sp>
      <p:sp>
        <p:nvSpPr>
          <p:cNvPr id="482" name="Google Shape;482;p73"/>
          <p:cNvSpPr txBox="1"/>
          <p:nvPr>
            <p:ph idx="1" type="body"/>
          </p:nvPr>
        </p:nvSpPr>
        <p:spPr>
          <a:xfrm>
            <a:off x="329225" y="1114325"/>
            <a:ext cx="8543400" cy="2733900"/>
          </a:xfrm>
          <a:prstGeom prst="rect">
            <a:avLst/>
          </a:prstGeom>
        </p:spPr>
        <p:txBody>
          <a:bodyPr anchorCtr="0" anchor="t" bIns="45700" lIns="91425" spcFirstLastPara="1" rIns="91425" wrap="square" tIns="45700">
            <a:normAutofit fontScale="85000" lnSpcReduction="10000"/>
          </a:bodyPr>
          <a:lstStyle/>
          <a:p>
            <a:pPr indent="0" lvl="0" marL="0" rtl="0" algn="l">
              <a:spcBef>
                <a:spcPts val="0"/>
              </a:spcBef>
              <a:spcAft>
                <a:spcPts val="0"/>
              </a:spcAft>
              <a:buNone/>
            </a:pPr>
            <a:r>
              <a:rPr lang="en-US" sz="2400">
                <a:solidFill>
                  <a:schemeClr val="dk1"/>
                </a:solidFill>
                <a:latin typeface="Tahoma"/>
                <a:ea typeface="Tahoma"/>
                <a:cs typeface="Tahoma"/>
                <a:sym typeface="Tahoma"/>
              </a:rPr>
              <a:t>You can check for </a:t>
            </a:r>
            <a:r>
              <a:rPr lang="en-US" sz="2400">
                <a:solidFill>
                  <a:schemeClr val="dk1"/>
                </a:solidFill>
                <a:latin typeface="Courier New"/>
                <a:ea typeface="Courier New"/>
                <a:cs typeface="Courier New"/>
                <a:sym typeface="Courier New"/>
              </a:rPr>
              <a:t>null</a:t>
            </a:r>
            <a:r>
              <a:rPr lang="en-US" sz="2400">
                <a:solidFill>
                  <a:schemeClr val="dk1"/>
                </a:solidFill>
                <a:latin typeface="Tahoma"/>
                <a:ea typeface="Tahoma"/>
                <a:cs typeface="Tahoma"/>
                <a:sym typeface="Tahoma"/>
              </a:rPr>
              <a:t> before calling an object's methods.</a:t>
            </a:r>
            <a:endParaRPr sz="2400">
              <a:solidFill>
                <a:schemeClr val="dk1"/>
              </a:solidFill>
              <a:latin typeface="Tahoma"/>
              <a:ea typeface="Tahoma"/>
              <a:cs typeface="Tahoma"/>
              <a:sym typeface="Tahoma"/>
            </a:endParaRPr>
          </a:p>
          <a:p>
            <a:pPr indent="-279400" lvl="1" marL="625475" rtl="0" algn="l">
              <a:lnSpc>
                <a:spcPct val="80000"/>
              </a:lnSpc>
              <a:spcBef>
                <a:spcPts val="180"/>
              </a:spcBef>
              <a:spcAft>
                <a:spcPts val="0"/>
              </a:spcAft>
              <a:buClr>
                <a:schemeClr val="dk1"/>
              </a:buClr>
              <a:buSzPct val="100000"/>
              <a:buFont typeface="Tahoma"/>
              <a:buNone/>
            </a:pPr>
            <a:r>
              <a:t/>
            </a:r>
            <a:endParaRPr sz="900">
              <a:solidFill>
                <a:schemeClr val="dk1"/>
              </a:solidFill>
              <a:latin typeface="Courier New"/>
              <a:ea typeface="Courier New"/>
              <a:cs typeface="Courier New"/>
              <a:sym typeface="Courier New"/>
            </a:endParaRPr>
          </a:p>
          <a:p>
            <a:pPr indent="-279400" lvl="1" marL="625475" rtl="0" algn="l">
              <a:lnSpc>
                <a:spcPct val="80000"/>
              </a:lnSpc>
              <a:spcBef>
                <a:spcPts val="400"/>
              </a:spcBef>
              <a:spcAft>
                <a:spcPts val="0"/>
              </a:spcAft>
              <a:buClr>
                <a:schemeClr val="dk1"/>
              </a:buClr>
              <a:buSzPct val="93023"/>
              <a:buFont typeface="Courier New"/>
              <a:buNone/>
            </a:pPr>
            <a:r>
              <a:rPr lang="en-US" sz="2150">
                <a:solidFill>
                  <a:schemeClr val="dk1"/>
                </a:solidFill>
                <a:latin typeface="Courier New"/>
                <a:ea typeface="Courier New"/>
                <a:cs typeface="Courier New"/>
                <a:sym typeface="Courier New"/>
              </a:rPr>
              <a:t>Point[] points = new Point[5];</a:t>
            </a:r>
            <a:endParaRPr sz="2150">
              <a:solidFill>
                <a:schemeClr val="dk1"/>
              </a:solidFill>
              <a:latin typeface="Courier New"/>
              <a:ea typeface="Courier New"/>
              <a:cs typeface="Courier New"/>
              <a:sym typeface="Courier New"/>
            </a:endParaRPr>
          </a:p>
          <a:p>
            <a:pPr indent="-279400" lvl="1" marL="625475" rtl="0" algn="l">
              <a:lnSpc>
                <a:spcPct val="80000"/>
              </a:lnSpc>
              <a:spcBef>
                <a:spcPts val="400"/>
              </a:spcBef>
              <a:spcAft>
                <a:spcPts val="0"/>
              </a:spcAft>
              <a:buClr>
                <a:schemeClr val="dk1"/>
              </a:buClr>
              <a:buSzPct val="93023"/>
              <a:buFont typeface="Courier New"/>
              <a:buNone/>
            </a:pPr>
            <a:r>
              <a:rPr lang="en-US" sz="2150">
                <a:solidFill>
                  <a:schemeClr val="dk1"/>
                </a:solidFill>
                <a:latin typeface="Courier New"/>
                <a:ea typeface="Courier New"/>
                <a:cs typeface="Courier New"/>
                <a:sym typeface="Courier New"/>
              </a:rPr>
              <a:t>points[2].x = 8;</a:t>
            </a:r>
            <a:endParaRPr sz="2150">
              <a:solidFill>
                <a:schemeClr val="dk1"/>
              </a:solidFill>
              <a:latin typeface="Courier New"/>
              <a:ea typeface="Courier New"/>
              <a:cs typeface="Courier New"/>
              <a:sym typeface="Courier New"/>
            </a:endParaRPr>
          </a:p>
          <a:p>
            <a:pPr indent="-279400" lvl="1" marL="625475" rtl="0" algn="l">
              <a:lnSpc>
                <a:spcPct val="80000"/>
              </a:lnSpc>
              <a:spcBef>
                <a:spcPts val="400"/>
              </a:spcBef>
              <a:spcAft>
                <a:spcPts val="0"/>
              </a:spcAft>
              <a:buClr>
                <a:schemeClr val="dk1"/>
              </a:buClr>
              <a:buSzPct val="93023"/>
              <a:buFont typeface="Courier New"/>
              <a:buNone/>
            </a:pPr>
            <a:r>
              <a:rPr lang="en-US" sz="2150">
                <a:solidFill>
                  <a:schemeClr val="dk1"/>
                </a:solidFill>
                <a:latin typeface="Courier New"/>
                <a:ea typeface="Courier New"/>
                <a:cs typeface="Courier New"/>
                <a:sym typeface="Courier New"/>
              </a:rPr>
              <a:t>points[2].y = 0;</a:t>
            </a:r>
            <a:endParaRPr sz="2150">
              <a:solidFill>
                <a:schemeClr val="dk1"/>
              </a:solidFill>
              <a:latin typeface="Courier New"/>
              <a:ea typeface="Courier New"/>
              <a:cs typeface="Courier New"/>
              <a:sym typeface="Courier New"/>
            </a:endParaRPr>
          </a:p>
          <a:p>
            <a:pPr indent="-279400" lvl="1" marL="625475" rtl="0" algn="l">
              <a:lnSpc>
                <a:spcPct val="80000"/>
              </a:lnSpc>
              <a:spcBef>
                <a:spcPts val="400"/>
              </a:spcBef>
              <a:spcAft>
                <a:spcPts val="0"/>
              </a:spcAft>
              <a:buClr>
                <a:schemeClr val="dk1"/>
              </a:buClr>
              <a:buSzPct val="93023"/>
              <a:buFont typeface="Tahoma"/>
              <a:buNone/>
            </a:pPr>
            <a:r>
              <a:t/>
            </a:r>
            <a:endParaRPr b="1" sz="2150">
              <a:solidFill>
                <a:srgbClr val="008080"/>
              </a:solidFill>
              <a:latin typeface="Courier New"/>
              <a:ea typeface="Courier New"/>
              <a:cs typeface="Courier New"/>
              <a:sym typeface="Courier New"/>
            </a:endParaRPr>
          </a:p>
          <a:p>
            <a:pPr indent="-279400" lvl="1" marL="625475" rtl="0" algn="l">
              <a:lnSpc>
                <a:spcPct val="80000"/>
              </a:lnSpc>
              <a:spcBef>
                <a:spcPts val="400"/>
              </a:spcBef>
              <a:spcAft>
                <a:spcPts val="0"/>
              </a:spcAft>
              <a:buClr>
                <a:schemeClr val="dk1"/>
              </a:buClr>
              <a:buSzPct val="93023"/>
              <a:buFont typeface="Courier New"/>
              <a:buNone/>
            </a:pPr>
            <a:r>
              <a:rPr lang="en-US" sz="2150">
                <a:solidFill>
                  <a:schemeClr val="dk1"/>
                </a:solidFill>
                <a:latin typeface="Courier New"/>
                <a:ea typeface="Courier New"/>
                <a:cs typeface="Courier New"/>
                <a:sym typeface="Courier New"/>
              </a:rPr>
              <a:t>for (int i = 0; i &lt; points.length; i++) {</a:t>
            </a:r>
            <a:endParaRPr sz="2150">
              <a:solidFill>
                <a:schemeClr val="dk1"/>
              </a:solidFill>
              <a:latin typeface="Courier New"/>
              <a:ea typeface="Courier New"/>
              <a:cs typeface="Courier New"/>
              <a:sym typeface="Courier New"/>
            </a:endParaRPr>
          </a:p>
          <a:p>
            <a:pPr indent="-279400" lvl="1" marL="625475" rtl="0" algn="l">
              <a:lnSpc>
                <a:spcPct val="80000"/>
              </a:lnSpc>
              <a:spcBef>
                <a:spcPts val="400"/>
              </a:spcBef>
              <a:spcAft>
                <a:spcPts val="0"/>
              </a:spcAft>
              <a:buClr>
                <a:srgbClr val="003399"/>
              </a:buClr>
              <a:buSzPct val="93023"/>
              <a:buFont typeface="Courier New"/>
              <a:buNone/>
            </a:pPr>
            <a:r>
              <a:rPr b="1" lang="en-US" sz="2150">
                <a:solidFill>
                  <a:srgbClr val="003399"/>
                </a:solidFill>
                <a:latin typeface="Courier New"/>
                <a:ea typeface="Courier New"/>
                <a:cs typeface="Courier New"/>
                <a:sym typeface="Courier New"/>
              </a:rPr>
              <a:t>    if (points[i] != null) {</a:t>
            </a:r>
            <a:endParaRPr sz="2150">
              <a:solidFill>
                <a:schemeClr val="dk1"/>
              </a:solidFill>
              <a:latin typeface="Courier New"/>
              <a:ea typeface="Courier New"/>
              <a:cs typeface="Courier New"/>
              <a:sym typeface="Courier New"/>
            </a:endParaRPr>
          </a:p>
          <a:p>
            <a:pPr indent="-279400" lvl="1" marL="625475" rtl="0" algn="l">
              <a:lnSpc>
                <a:spcPct val="80000"/>
              </a:lnSpc>
              <a:spcBef>
                <a:spcPts val="400"/>
              </a:spcBef>
              <a:spcAft>
                <a:spcPts val="0"/>
              </a:spcAft>
              <a:buClr>
                <a:schemeClr val="dk1"/>
              </a:buClr>
              <a:buSzPct val="93023"/>
              <a:buFont typeface="Courier New"/>
              <a:buNone/>
            </a:pPr>
            <a:r>
              <a:rPr lang="en-US" sz="2150">
                <a:solidFill>
                  <a:schemeClr val="dk1"/>
                </a:solidFill>
                <a:latin typeface="Courier New"/>
                <a:ea typeface="Courier New"/>
                <a:cs typeface="Courier New"/>
                <a:sym typeface="Courier New"/>
              </a:rPr>
              <a:t>        System.out.println(points[i].x, points[i].y);</a:t>
            </a:r>
            <a:endParaRPr sz="2150">
              <a:solidFill>
                <a:schemeClr val="dk1"/>
              </a:solidFill>
              <a:latin typeface="Courier New"/>
              <a:ea typeface="Courier New"/>
              <a:cs typeface="Courier New"/>
              <a:sym typeface="Courier New"/>
            </a:endParaRPr>
          </a:p>
          <a:p>
            <a:pPr indent="-279400" lvl="1" marL="625475" rtl="0" algn="l">
              <a:lnSpc>
                <a:spcPct val="80000"/>
              </a:lnSpc>
              <a:spcBef>
                <a:spcPts val="400"/>
              </a:spcBef>
              <a:spcAft>
                <a:spcPts val="0"/>
              </a:spcAft>
              <a:buClr>
                <a:srgbClr val="003399"/>
              </a:buClr>
              <a:buSzPct val="93023"/>
              <a:buFont typeface="Courier New"/>
              <a:buNone/>
            </a:pPr>
            <a:r>
              <a:rPr b="1" lang="en-US" sz="2150">
                <a:solidFill>
                  <a:srgbClr val="003399"/>
                </a:solidFill>
                <a:latin typeface="Courier New"/>
                <a:ea typeface="Courier New"/>
                <a:cs typeface="Courier New"/>
                <a:sym typeface="Courier New"/>
              </a:rPr>
              <a:t>    }</a:t>
            </a:r>
            <a:endParaRPr sz="2150">
              <a:solidFill>
                <a:schemeClr val="dk1"/>
              </a:solidFill>
              <a:latin typeface="Courier New"/>
              <a:ea typeface="Courier New"/>
              <a:cs typeface="Courier New"/>
              <a:sym typeface="Courier New"/>
            </a:endParaRPr>
          </a:p>
          <a:p>
            <a:pPr indent="-279400" lvl="1" marL="625475" rtl="0" algn="l">
              <a:lnSpc>
                <a:spcPct val="80000"/>
              </a:lnSpc>
              <a:spcBef>
                <a:spcPts val="400"/>
              </a:spcBef>
              <a:spcAft>
                <a:spcPts val="0"/>
              </a:spcAft>
              <a:buNone/>
            </a:pPr>
            <a:r>
              <a:rPr lang="en-US" sz="2150">
                <a:solidFill>
                  <a:schemeClr val="dk1"/>
                </a:solidFill>
                <a:latin typeface="Courier New"/>
                <a:ea typeface="Courier New"/>
                <a:cs typeface="Courier New"/>
                <a:sym typeface="Courier New"/>
              </a:rPr>
              <a:t>}</a:t>
            </a:r>
            <a:endParaRPr sz="2150">
              <a:latin typeface="Courier New"/>
              <a:ea typeface="Courier New"/>
              <a:cs typeface="Courier New"/>
              <a:sym typeface="Courier New"/>
            </a:endParaRPr>
          </a:p>
        </p:txBody>
      </p:sp>
      <p:sp>
        <p:nvSpPr>
          <p:cNvPr id="483" name="Google Shape;483;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4"/>
          <p:cNvSpPr txBox="1"/>
          <p:nvPr>
            <p:ph idx="12" type="sldNum"/>
          </p:nvPr>
        </p:nvSpPr>
        <p:spPr>
          <a:xfrm>
            <a:off x="8556784" y="3562388"/>
            <a:ext cx="548700" cy="2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490" name="Google Shape;490;p74"/>
          <p:cNvSpPr txBox="1"/>
          <p:nvPr>
            <p:ph idx="1" type="body"/>
          </p:nvPr>
        </p:nvSpPr>
        <p:spPr>
          <a:xfrm>
            <a:off x="457200" y="1825325"/>
            <a:ext cx="8229600" cy="1174500"/>
          </a:xfrm>
          <a:prstGeom prst="rect">
            <a:avLst/>
          </a:prstGeom>
        </p:spPr>
        <p:txBody>
          <a:bodyPr anchorCtr="0" anchor="t" bIns="45700" lIns="91425" spcFirstLastPara="1" rIns="91425" wrap="square" tIns="45700">
            <a:normAutofit fontScale="77500"/>
          </a:bodyPr>
          <a:lstStyle/>
          <a:p>
            <a:pPr indent="0" lvl="0" marL="0" rtl="0" algn="ctr">
              <a:spcBef>
                <a:spcPts val="360"/>
              </a:spcBef>
              <a:spcAft>
                <a:spcPts val="0"/>
              </a:spcAft>
              <a:buNone/>
            </a:pPr>
            <a:r>
              <a:rPr lang="en-US"/>
              <a:t>City</a:t>
            </a:r>
            <a:r>
              <a:rPr lang="en-US"/>
              <a:t>.java</a:t>
            </a:r>
            <a:endParaRPr/>
          </a:p>
          <a:p>
            <a:pPr indent="0" lvl="0" marL="0" rtl="0" algn="ctr">
              <a:spcBef>
                <a:spcPts val="360"/>
              </a:spcBef>
              <a:spcAft>
                <a:spcPts val="0"/>
              </a:spcAft>
              <a:buNone/>
            </a:pPr>
            <a:r>
              <a:rPr lang="en-US" sz="2500"/>
              <a:t>Add an accessor method named getDistance() to return the distance between a city and another x, y point. You have these fields and constants available: </a:t>
            </a:r>
            <a:endParaRPr sz="2500"/>
          </a:p>
        </p:txBody>
      </p:sp>
      <p:sp>
        <p:nvSpPr>
          <p:cNvPr id="491" name="Google Shape;491;p74"/>
          <p:cNvSpPr/>
          <p:nvPr/>
        </p:nvSpPr>
        <p:spPr>
          <a:xfrm>
            <a:off x="3737875" y="521500"/>
            <a:ext cx="1425300" cy="11745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sp>
        <p:nvSpPr>
          <p:cNvPr id="492" name="Google Shape;492;p74"/>
          <p:cNvSpPr txBox="1"/>
          <p:nvPr/>
        </p:nvSpPr>
        <p:spPr>
          <a:xfrm>
            <a:off x="5957450" y="643625"/>
            <a:ext cx="3002700" cy="15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Remember:</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Distance between two points is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493" name="Google Shape;493;p74"/>
          <p:cNvPicPr preferRelativeResize="0"/>
          <p:nvPr/>
        </p:nvPicPr>
        <p:blipFill>
          <a:blip r:embed="rId3">
            <a:alphaModFix/>
          </a:blip>
          <a:stretch>
            <a:fillRect/>
          </a:stretch>
        </p:blipFill>
        <p:spPr>
          <a:xfrm>
            <a:off x="6056650" y="1226488"/>
            <a:ext cx="1843088" cy="307181"/>
          </a:xfrm>
          <a:prstGeom prst="rect">
            <a:avLst/>
          </a:prstGeom>
          <a:noFill/>
          <a:ln>
            <a:noFill/>
          </a:ln>
        </p:spPr>
      </p:pic>
      <p:pic>
        <p:nvPicPr>
          <p:cNvPr id="494" name="Google Shape;494;p74"/>
          <p:cNvPicPr preferRelativeResize="0"/>
          <p:nvPr/>
        </p:nvPicPr>
        <p:blipFill>
          <a:blip r:embed="rId4">
            <a:alphaModFix/>
          </a:blip>
          <a:stretch>
            <a:fillRect/>
          </a:stretch>
        </p:blipFill>
        <p:spPr>
          <a:xfrm>
            <a:off x="1162050" y="2999827"/>
            <a:ext cx="5276586" cy="16295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5"/>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Solution</a:t>
            </a:r>
            <a:endParaRPr/>
          </a:p>
        </p:txBody>
      </p:sp>
      <p:sp>
        <p:nvSpPr>
          <p:cNvPr id="501" name="Google Shape;501;p7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502" name="Google Shape;502;p75"/>
          <p:cNvPicPr preferRelativeResize="0"/>
          <p:nvPr/>
        </p:nvPicPr>
        <p:blipFill>
          <a:blip r:embed="rId3">
            <a:alphaModFix/>
          </a:blip>
          <a:stretch>
            <a:fillRect/>
          </a:stretch>
        </p:blipFill>
        <p:spPr>
          <a:xfrm>
            <a:off x="1548775" y="1879075"/>
            <a:ext cx="5943600" cy="1019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9"/>
          <p:cNvSpPr txBox="1"/>
          <p:nvPr/>
        </p:nvSpPr>
        <p:spPr>
          <a:xfrm>
            <a:off x="1059125" y="2352881"/>
            <a:ext cx="7003200" cy="11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alibri"/>
                <a:ea typeface="Calibri"/>
                <a:cs typeface="Calibri"/>
                <a:sym typeface="Calibri"/>
              </a:rPr>
              <a:t>New Quizzes Start Monday</a:t>
            </a:r>
            <a:endParaRPr b="1" sz="3600">
              <a:latin typeface="Calibri"/>
              <a:ea typeface="Calibri"/>
              <a:cs typeface="Calibri"/>
              <a:sym typeface="Calibri"/>
            </a:endParaRPr>
          </a:p>
          <a:p>
            <a:pPr indent="0" lvl="0" marL="0" rtl="0" algn="l">
              <a:spcBef>
                <a:spcPts val="0"/>
              </a:spcBef>
              <a:spcAft>
                <a:spcPts val="0"/>
              </a:spcAft>
              <a:buNone/>
            </a:pPr>
            <a:r>
              <a:rPr lang="en-US" sz="2100">
                <a:latin typeface="Calibri"/>
                <a:ea typeface="Calibri"/>
                <a:cs typeface="Calibri"/>
                <a:sym typeface="Calibri"/>
              </a:rPr>
              <a:t>Instead of 2-question Canvas quiz at beginning of class, y’all will take a photo (or 2) of your practice paper and submit to Canvas quiz at the end of class. 6 points for </a:t>
            </a:r>
            <a:r>
              <a:rPr lang="en-US" sz="2100">
                <a:latin typeface="Calibri"/>
                <a:ea typeface="Calibri"/>
                <a:cs typeface="Calibri"/>
                <a:sym typeface="Calibri"/>
              </a:rPr>
              <a:t>submitting</a:t>
            </a:r>
            <a:r>
              <a:rPr lang="en-US" sz="2100">
                <a:latin typeface="Calibri"/>
                <a:ea typeface="Calibri"/>
                <a:cs typeface="Calibri"/>
                <a:sym typeface="Calibri"/>
              </a:rPr>
              <a:t>, 10 points for completing the work. It does not have to be correct. Submission opens and closes at end of class, :48 - :50.</a:t>
            </a:r>
            <a:endParaRPr sz="2100">
              <a:latin typeface="Calibri"/>
              <a:ea typeface="Calibri"/>
              <a:cs typeface="Calibri"/>
              <a:sym typeface="Calibri"/>
            </a:endParaRPr>
          </a:p>
        </p:txBody>
      </p:sp>
      <p:pic>
        <p:nvPicPr>
          <p:cNvPr id="250" name="Google Shape;250;p49"/>
          <p:cNvPicPr preferRelativeResize="0"/>
          <p:nvPr/>
        </p:nvPicPr>
        <p:blipFill>
          <a:blip r:embed="rId3">
            <a:alphaModFix/>
          </a:blip>
          <a:stretch>
            <a:fillRect/>
          </a:stretch>
        </p:blipFill>
        <p:spPr>
          <a:xfrm>
            <a:off x="1561425" y="1014000"/>
            <a:ext cx="1675884" cy="915949"/>
          </a:xfrm>
          <a:prstGeom prst="rect">
            <a:avLst/>
          </a:prstGeom>
          <a:noFill/>
          <a:ln>
            <a:noFill/>
          </a:ln>
        </p:spPr>
      </p:pic>
      <p:pic>
        <p:nvPicPr>
          <p:cNvPr id="251" name="Google Shape;251;p49"/>
          <p:cNvPicPr preferRelativeResize="0"/>
          <p:nvPr/>
        </p:nvPicPr>
        <p:blipFill>
          <a:blip r:embed="rId4">
            <a:alphaModFix/>
          </a:blip>
          <a:stretch>
            <a:fillRect/>
          </a:stretch>
        </p:blipFill>
        <p:spPr>
          <a:xfrm>
            <a:off x="5476777" y="634038"/>
            <a:ext cx="1675875" cy="1675875"/>
          </a:xfrm>
          <a:prstGeom prst="rect">
            <a:avLst/>
          </a:prstGeom>
          <a:noFill/>
          <a:ln>
            <a:noFill/>
          </a:ln>
        </p:spPr>
      </p:pic>
      <p:sp>
        <p:nvSpPr>
          <p:cNvPr id="252" name="Google Shape;252;p49"/>
          <p:cNvSpPr/>
          <p:nvPr/>
        </p:nvSpPr>
        <p:spPr>
          <a:xfrm>
            <a:off x="3839975" y="965150"/>
            <a:ext cx="1441500" cy="964800"/>
          </a:xfrm>
          <a:prstGeom prst="rightArrow">
            <a:avLst>
              <a:gd fmla="val 50000" name="adj1"/>
              <a:gd fmla="val 50000" name="adj2"/>
            </a:avLst>
          </a:prstGeom>
          <a:solidFill>
            <a:srgbClr val="003399"/>
          </a:solidFill>
          <a:ln cap="flat" cmpd="sng" w="9525">
            <a:solidFill>
              <a:srgbClr val="0033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6"/>
          <p:cNvSpPr txBox="1"/>
          <p:nvPr>
            <p:ph idx="12" type="sldNum"/>
          </p:nvPr>
        </p:nvSpPr>
        <p:spPr>
          <a:xfrm>
            <a:off x="8556784" y="3562388"/>
            <a:ext cx="548700" cy="29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509" name="Google Shape;509;p76"/>
          <p:cNvSpPr txBox="1"/>
          <p:nvPr>
            <p:ph idx="1" type="body"/>
          </p:nvPr>
        </p:nvSpPr>
        <p:spPr>
          <a:xfrm>
            <a:off x="76200" y="1825325"/>
            <a:ext cx="6172200" cy="1174500"/>
          </a:xfrm>
          <a:prstGeom prst="rect">
            <a:avLst/>
          </a:prstGeom>
        </p:spPr>
        <p:txBody>
          <a:bodyPr anchorCtr="0" anchor="t" bIns="45700" lIns="91425" spcFirstLastPara="1" rIns="91425" wrap="square" tIns="45700">
            <a:normAutofit fontScale="70000" lnSpcReduction="10000"/>
          </a:bodyPr>
          <a:lstStyle/>
          <a:p>
            <a:pPr indent="0" lvl="0" marL="0" rtl="0" algn="ctr">
              <a:spcBef>
                <a:spcPts val="360"/>
              </a:spcBef>
              <a:spcAft>
                <a:spcPts val="0"/>
              </a:spcAft>
              <a:buNone/>
            </a:pPr>
            <a:r>
              <a:rPr lang="en-US"/>
              <a:t>RainMain</a:t>
            </a:r>
            <a:r>
              <a:rPr lang="en-US"/>
              <a:t>.java</a:t>
            </a:r>
            <a:endParaRPr/>
          </a:p>
          <a:p>
            <a:pPr indent="0" lvl="0" marL="0" rtl="0" algn="ctr">
              <a:spcBef>
                <a:spcPts val="360"/>
              </a:spcBef>
              <a:spcAft>
                <a:spcPts val="0"/>
              </a:spcAft>
              <a:buNone/>
            </a:pPr>
            <a:r>
              <a:rPr lang="en-US" sz="2500"/>
              <a:t>Complete the rain() method to update the graphic based on rain that makes a perfect circle, at a given x,y center location and r radius. Use this main() and your new getDistance() method. </a:t>
            </a:r>
            <a:r>
              <a:rPr lang="en-US" sz="2500"/>
              <a:t> </a:t>
            </a:r>
            <a:endParaRPr sz="2500"/>
          </a:p>
        </p:txBody>
      </p:sp>
      <p:sp>
        <p:nvSpPr>
          <p:cNvPr id="510" name="Google Shape;510;p76"/>
          <p:cNvSpPr/>
          <p:nvPr/>
        </p:nvSpPr>
        <p:spPr>
          <a:xfrm>
            <a:off x="2299400" y="521500"/>
            <a:ext cx="1464900" cy="12465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pic>
        <p:nvPicPr>
          <p:cNvPr id="511" name="Google Shape;511;p76"/>
          <p:cNvPicPr preferRelativeResize="0"/>
          <p:nvPr/>
        </p:nvPicPr>
        <p:blipFill>
          <a:blip r:embed="rId3">
            <a:alphaModFix/>
          </a:blip>
          <a:stretch>
            <a:fillRect/>
          </a:stretch>
        </p:blipFill>
        <p:spPr>
          <a:xfrm>
            <a:off x="7139000" y="2988675"/>
            <a:ext cx="1318762" cy="1616119"/>
          </a:xfrm>
          <a:prstGeom prst="rect">
            <a:avLst/>
          </a:prstGeom>
          <a:noFill/>
          <a:ln>
            <a:noFill/>
          </a:ln>
        </p:spPr>
      </p:pic>
      <p:pic>
        <p:nvPicPr>
          <p:cNvPr id="512" name="Google Shape;512;p76"/>
          <p:cNvPicPr preferRelativeResize="0"/>
          <p:nvPr/>
        </p:nvPicPr>
        <p:blipFill>
          <a:blip r:embed="rId4">
            <a:alphaModFix/>
          </a:blip>
          <a:stretch>
            <a:fillRect/>
          </a:stretch>
        </p:blipFill>
        <p:spPr>
          <a:xfrm>
            <a:off x="7163750" y="642650"/>
            <a:ext cx="1281638" cy="1581964"/>
          </a:xfrm>
          <a:prstGeom prst="rect">
            <a:avLst/>
          </a:prstGeom>
          <a:noFill/>
          <a:ln>
            <a:noFill/>
          </a:ln>
        </p:spPr>
      </p:pic>
      <p:sp>
        <p:nvSpPr>
          <p:cNvPr id="513" name="Google Shape;513;p76"/>
          <p:cNvSpPr txBox="1"/>
          <p:nvPr/>
        </p:nvSpPr>
        <p:spPr>
          <a:xfrm>
            <a:off x="6401800" y="642650"/>
            <a:ext cx="696300" cy="441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a:latin typeface="Calibri"/>
                <a:ea typeface="Calibri"/>
                <a:cs typeface="Calibri"/>
                <a:sym typeface="Calibri"/>
              </a:rPr>
              <a:t>Before rain:</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After rain:</a:t>
            </a: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77"/>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Solution</a:t>
            </a:r>
            <a:endParaRPr/>
          </a:p>
        </p:txBody>
      </p:sp>
      <p:sp>
        <p:nvSpPr>
          <p:cNvPr id="520" name="Google Shape;520;p7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521" name="Google Shape;521;p77"/>
          <p:cNvPicPr preferRelativeResize="0"/>
          <p:nvPr/>
        </p:nvPicPr>
        <p:blipFill>
          <a:blip r:embed="rId3">
            <a:alphaModFix/>
          </a:blip>
          <a:stretch>
            <a:fillRect/>
          </a:stretch>
        </p:blipFill>
        <p:spPr>
          <a:xfrm>
            <a:off x="1526075" y="1090026"/>
            <a:ext cx="6091851" cy="38785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6" name="Shape 526"/>
        <p:cNvGrpSpPr/>
        <p:nvPr/>
      </p:nvGrpSpPr>
      <p:grpSpPr>
        <a:xfrm>
          <a:off x="0" y="0"/>
          <a:ext cx="0" cy="0"/>
          <a:chOff x="0" y="0"/>
          <a:chExt cx="0" cy="0"/>
        </a:xfrm>
      </p:grpSpPr>
      <p:sp>
        <p:nvSpPr>
          <p:cNvPr id="527" name="Google Shape;527;p78"/>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Class Methods</a:t>
            </a:r>
            <a:endParaRPr/>
          </a:p>
        </p:txBody>
      </p:sp>
      <p:sp>
        <p:nvSpPr>
          <p:cNvPr id="528" name="Google Shape;528;p78"/>
          <p:cNvSpPr txBox="1"/>
          <p:nvPr>
            <p:ph idx="1" type="body"/>
          </p:nvPr>
        </p:nvSpPr>
        <p:spPr>
          <a:xfrm>
            <a:off x="457200" y="1114313"/>
            <a:ext cx="8229600" cy="3803100"/>
          </a:xfrm>
          <a:prstGeom prst="rect">
            <a:avLst/>
          </a:prstGeom>
        </p:spPr>
        <p:txBody>
          <a:bodyPr anchorCtr="0" anchor="t" bIns="45700" lIns="91425" spcFirstLastPara="1" rIns="91425" wrap="square" tIns="45700">
            <a:normAutofit fontScale="62500" lnSpcReduction="10000"/>
          </a:bodyPr>
          <a:lstStyle/>
          <a:p>
            <a:pPr indent="0" lvl="0" marL="0" rtl="0" algn="l">
              <a:spcBef>
                <a:spcPts val="360"/>
              </a:spcBef>
              <a:spcAft>
                <a:spcPts val="0"/>
              </a:spcAft>
              <a:buNone/>
            </a:pPr>
            <a:r>
              <a:rPr lang="en-US"/>
              <a:t>We could write a method in RainMain.java to draw all the cities: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But:</a:t>
            </a:r>
            <a:endParaRPr/>
          </a:p>
          <a:p>
            <a:pPr indent="-300037" lvl="0" marL="457200" rtl="0" algn="l">
              <a:spcBef>
                <a:spcPts val="360"/>
              </a:spcBef>
              <a:spcAft>
                <a:spcPts val="0"/>
              </a:spcAft>
              <a:buSzPct val="56250"/>
              <a:buChar char="●"/>
            </a:pPr>
            <a:r>
              <a:rPr lang="en-US"/>
              <a:t>If cities are drawn in multiple places in the client program, the code would need to be repeated.</a:t>
            </a:r>
            <a:endParaRPr/>
          </a:p>
          <a:p>
            <a:pPr indent="-300037" lvl="0" marL="457200" rtl="0" algn="l">
              <a:spcBef>
                <a:spcPts val="0"/>
              </a:spcBef>
              <a:spcAft>
                <a:spcPts val="0"/>
              </a:spcAft>
              <a:buSzPct val="56250"/>
              <a:buChar char="●"/>
            </a:pPr>
            <a:r>
              <a:rPr lang="en-US"/>
              <a:t>If the drawing of cities changes, it needs to be changed in multiple places.</a:t>
            </a:r>
            <a:endParaRPr/>
          </a:p>
          <a:p>
            <a:pPr indent="-300037" lvl="0" marL="457200" rtl="0" algn="l">
              <a:spcBef>
                <a:spcPts val="0"/>
              </a:spcBef>
              <a:spcAft>
                <a:spcPts val="0"/>
              </a:spcAft>
              <a:buSzPct val="56250"/>
              <a:buChar char="●"/>
            </a:pPr>
            <a:r>
              <a:rPr lang="en-US"/>
              <a:t>The client program would need to have access to the OFFSET and CIRCLE_SIZE constants, which really belong in the city class.</a:t>
            </a:r>
            <a:endParaRPr/>
          </a:p>
          <a:p>
            <a:pPr indent="-300037" lvl="0" marL="457200" rtl="0" algn="l">
              <a:spcBef>
                <a:spcPts val="0"/>
              </a:spcBef>
              <a:spcAft>
                <a:spcPts val="0"/>
              </a:spcAft>
              <a:buSzPct val="56250"/>
              <a:buChar char="●"/>
            </a:pPr>
            <a:r>
              <a:rPr lang="en-US"/>
              <a:t>The city class is in charge of all things about city. It </a:t>
            </a:r>
            <a:r>
              <a:rPr lang="en-US"/>
              <a:t>should</a:t>
            </a:r>
            <a:r>
              <a:rPr lang="en-US"/>
              <a:t> define how to draw a city.</a:t>
            </a:r>
            <a:endParaRPr/>
          </a:p>
        </p:txBody>
      </p:sp>
      <p:sp>
        <p:nvSpPr>
          <p:cNvPr id="529" name="Google Shape;529;p7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530" name="Google Shape;530;p78"/>
          <p:cNvPicPr preferRelativeResize="0"/>
          <p:nvPr/>
        </p:nvPicPr>
        <p:blipFill>
          <a:blip r:embed="rId3">
            <a:alphaModFix/>
          </a:blip>
          <a:stretch>
            <a:fillRect/>
          </a:stretch>
        </p:blipFill>
        <p:spPr>
          <a:xfrm>
            <a:off x="1077575" y="1425698"/>
            <a:ext cx="5241640" cy="88633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5" name="Shape 535"/>
        <p:cNvGrpSpPr/>
        <p:nvPr/>
      </p:nvGrpSpPr>
      <p:grpSpPr>
        <a:xfrm>
          <a:off x="0" y="0"/>
          <a:ext cx="0" cy="0"/>
          <a:chOff x="0" y="0"/>
          <a:chExt cx="0" cy="0"/>
        </a:xfrm>
      </p:grpSpPr>
      <p:sp>
        <p:nvSpPr>
          <p:cNvPr id="536" name="Google Shape;536;p79"/>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Updated draw()</a:t>
            </a:r>
            <a:endParaRPr/>
          </a:p>
        </p:txBody>
      </p:sp>
      <p:sp>
        <p:nvSpPr>
          <p:cNvPr id="537" name="Google Shape;537;p79"/>
          <p:cNvSpPr txBox="1"/>
          <p:nvPr>
            <p:ph idx="1" type="body"/>
          </p:nvPr>
        </p:nvSpPr>
        <p:spPr>
          <a:xfrm>
            <a:off x="457200" y="1114313"/>
            <a:ext cx="8229600" cy="3803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In client program:</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In City.java:</a:t>
            </a:r>
            <a:endParaRPr/>
          </a:p>
        </p:txBody>
      </p:sp>
      <p:sp>
        <p:nvSpPr>
          <p:cNvPr id="538" name="Google Shape;538;p7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539" name="Google Shape;539;p79"/>
          <p:cNvPicPr preferRelativeResize="0"/>
          <p:nvPr/>
        </p:nvPicPr>
        <p:blipFill>
          <a:blip r:embed="rId3">
            <a:alphaModFix/>
          </a:blip>
          <a:stretch>
            <a:fillRect/>
          </a:stretch>
        </p:blipFill>
        <p:spPr>
          <a:xfrm>
            <a:off x="1392200" y="1707579"/>
            <a:ext cx="4245225" cy="648131"/>
          </a:xfrm>
          <a:prstGeom prst="rect">
            <a:avLst/>
          </a:prstGeom>
          <a:noFill/>
          <a:ln>
            <a:noFill/>
          </a:ln>
        </p:spPr>
      </p:pic>
      <p:pic>
        <p:nvPicPr>
          <p:cNvPr id="540" name="Google Shape;540;p79"/>
          <p:cNvPicPr preferRelativeResize="0"/>
          <p:nvPr/>
        </p:nvPicPr>
        <p:blipFill>
          <a:blip r:embed="rId4">
            <a:alphaModFix/>
          </a:blip>
          <a:stretch>
            <a:fillRect/>
          </a:stretch>
        </p:blipFill>
        <p:spPr>
          <a:xfrm>
            <a:off x="1392200" y="3488300"/>
            <a:ext cx="4580212" cy="5089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5" name="Shape 545"/>
        <p:cNvGrpSpPr/>
        <p:nvPr/>
      </p:nvGrpSpPr>
      <p:grpSpPr>
        <a:xfrm>
          <a:off x="0" y="0"/>
          <a:ext cx="0" cy="0"/>
          <a:chOff x="0" y="0"/>
          <a:chExt cx="0" cy="0"/>
        </a:xfrm>
      </p:grpSpPr>
      <p:sp>
        <p:nvSpPr>
          <p:cNvPr id="546" name="Google Shape;546;p80"/>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Class Methods that are Not Static</a:t>
            </a:r>
            <a:endParaRPr/>
          </a:p>
        </p:txBody>
      </p:sp>
      <p:sp>
        <p:nvSpPr>
          <p:cNvPr id="547" name="Google Shape;547;p80"/>
          <p:cNvSpPr txBox="1"/>
          <p:nvPr>
            <p:ph idx="1" type="body"/>
          </p:nvPr>
        </p:nvSpPr>
        <p:spPr>
          <a:xfrm>
            <a:off x="457200" y="1114313"/>
            <a:ext cx="8229600" cy="3803100"/>
          </a:xfrm>
          <a:prstGeom prst="rect">
            <a:avLst/>
          </a:prstGeom>
        </p:spPr>
        <p:txBody>
          <a:bodyPr anchorCtr="0" anchor="t" bIns="45700" lIns="91425" spcFirstLastPara="1" rIns="91425" wrap="square" tIns="45700">
            <a:normAutofit fontScale="70000"/>
          </a:bodyPr>
          <a:lstStyle/>
          <a:p>
            <a:pPr indent="0" lvl="0" marL="0" rtl="0" algn="l">
              <a:spcBef>
                <a:spcPts val="360"/>
              </a:spcBef>
              <a:spcAft>
                <a:spcPts val="0"/>
              </a:spcAft>
              <a:buNone/>
            </a:pPr>
            <a:r>
              <a:rPr lang="en-US"/>
              <a:t>Notice this is not a </a:t>
            </a:r>
            <a:r>
              <a:rPr lang="en-US"/>
              <a:t>static method:</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t>Static methods</a:t>
            </a:r>
            <a:r>
              <a:rPr lang="en-US"/>
              <a:t> apply to the class itself, not an individual object.</a:t>
            </a:r>
            <a:endParaRPr/>
          </a:p>
          <a:p>
            <a:pPr indent="0" lvl="0" marL="0" rtl="0" algn="l">
              <a:spcBef>
                <a:spcPts val="360"/>
              </a:spcBef>
              <a:spcAft>
                <a:spcPts val="0"/>
              </a:spcAft>
              <a:buNone/>
            </a:pPr>
            <a:r>
              <a:rPr b="1" lang="en-US"/>
              <a:t>Instance methods</a:t>
            </a:r>
            <a:r>
              <a:rPr lang="en-US"/>
              <a:t> apply to each individual object in memory. </a:t>
            </a:r>
            <a:endParaRPr/>
          </a:p>
          <a:p>
            <a:pPr indent="-308610" lvl="0" marL="457200" rtl="0" algn="l">
              <a:spcBef>
                <a:spcPts val="360"/>
              </a:spcBef>
              <a:spcAft>
                <a:spcPts val="0"/>
              </a:spcAft>
              <a:buSzPct val="56250"/>
              <a:buChar char="•"/>
            </a:pPr>
            <a:r>
              <a:rPr lang="en-US"/>
              <a:t>They don’t use the static keyword. </a:t>
            </a:r>
            <a:endParaRPr/>
          </a:p>
          <a:p>
            <a:pPr indent="-308610" lvl="0" marL="457200" rtl="0" algn="l">
              <a:spcBef>
                <a:spcPts val="0"/>
              </a:spcBef>
              <a:spcAft>
                <a:spcPts val="0"/>
              </a:spcAft>
              <a:buSzPct val="56250"/>
              <a:buChar char="•"/>
            </a:pPr>
            <a:r>
              <a:rPr lang="en-US"/>
              <a:t>They have access to the fields of the object that called the method, for example, city[2].draw() accesses x and y for city[2].</a:t>
            </a:r>
            <a:endParaRPr/>
          </a:p>
          <a:p>
            <a:pPr indent="-308610" lvl="0" marL="457200" rtl="0" algn="l">
              <a:spcBef>
                <a:spcPts val="0"/>
              </a:spcBef>
              <a:spcAft>
                <a:spcPts val="0"/>
              </a:spcAft>
              <a:buSzPct val="56250"/>
              <a:buChar char="•"/>
            </a:pPr>
            <a:r>
              <a:rPr lang="en-US"/>
              <a:t>Most methods of a class intended to create objects are instance methods.</a:t>
            </a:r>
            <a:endParaRPr/>
          </a:p>
        </p:txBody>
      </p:sp>
      <p:sp>
        <p:nvSpPr>
          <p:cNvPr id="548" name="Google Shape;548;p8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549" name="Google Shape;549;p80"/>
          <p:cNvPicPr preferRelativeResize="0"/>
          <p:nvPr/>
        </p:nvPicPr>
        <p:blipFill>
          <a:blip r:embed="rId3">
            <a:alphaModFix/>
          </a:blip>
          <a:stretch>
            <a:fillRect/>
          </a:stretch>
        </p:blipFill>
        <p:spPr>
          <a:xfrm>
            <a:off x="1284475" y="1650350"/>
            <a:ext cx="4580212" cy="508912"/>
          </a:xfrm>
          <a:prstGeom prst="rect">
            <a:avLst/>
          </a:prstGeom>
          <a:noFill/>
          <a:ln>
            <a:noFill/>
          </a:ln>
        </p:spPr>
      </p:pic>
      <p:cxnSp>
        <p:nvCxnSpPr>
          <p:cNvPr id="550" name="Google Shape;550;p80"/>
          <p:cNvCxnSpPr/>
          <p:nvPr/>
        </p:nvCxnSpPr>
        <p:spPr>
          <a:xfrm>
            <a:off x="1217900" y="1512075"/>
            <a:ext cx="1238700" cy="2154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5" name="Shape 555"/>
        <p:cNvGrpSpPr/>
        <p:nvPr/>
      </p:nvGrpSpPr>
      <p:grpSpPr>
        <a:xfrm>
          <a:off x="0" y="0"/>
          <a:ext cx="0" cy="0"/>
          <a:chOff x="0" y="0"/>
          <a:chExt cx="0" cy="0"/>
        </a:xfrm>
      </p:grpSpPr>
      <p:sp>
        <p:nvSpPr>
          <p:cNvPr id="556" name="Google Shape;556;p81"/>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Updated draw() Revisited</a:t>
            </a:r>
            <a:endParaRPr/>
          </a:p>
        </p:txBody>
      </p:sp>
      <p:sp>
        <p:nvSpPr>
          <p:cNvPr id="557" name="Google Shape;557;p81"/>
          <p:cNvSpPr txBox="1"/>
          <p:nvPr>
            <p:ph idx="1" type="body"/>
          </p:nvPr>
        </p:nvSpPr>
        <p:spPr>
          <a:xfrm>
            <a:off x="457200" y="1114313"/>
            <a:ext cx="8229600" cy="3803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In client program:</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In City.java:</a:t>
            </a:r>
            <a:endParaRPr/>
          </a:p>
        </p:txBody>
      </p:sp>
      <p:sp>
        <p:nvSpPr>
          <p:cNvPr id="558" name="Google Shape;558;p8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559" name="Google Shape;559;p81"/>
          <p:cNvPicPr preferRelativeResize="0"/>
          <p:nvPr/>
        </p:nvPicPr>
        <p:blipFill>
          <a:blip r:embed="rId3">
            <a:alphaModFix/>
          </a:blip>
          <a:stretch>
            <a:fillRect/>
          </a:stretch>
        </p:blipFill>
        <p:spPr>
          <a:xfrm>
            <a:off x="1392200" y="1707579"/>
            <a:ext cx="4245225" cy="648131"/>
          </a:xfrm>
          <a:prstGeom prst="rect">
            <a:avLst/>
          </a:prstGeom>
          <a:noFill/>
          <a:ln>
            <a:noFill/>
          </a:ln>
        </p:spPr>
      </p:pic>
      <p:pic>
        <p:nvPicPr>
          <p:cNvPr id="560" name="Google Shape;560;p81"/>
          <p:cNvPicPr preferRelativeResize="0"/>
          <p:nvPr/>
        </p:nvPicPr>
        <p:blipFill>
          <a:blip r:embed="rId4">
            <a:alphaModFix/>
          </a:blip>
          <a:stretch>
            <a:fillRect/>
          </a:stretch>
        </p:blipFill>
        <p:spPr>
          <a:xfrm>
            <a:off x="1392200" y="3488300"/>
            <a:ext cx="4580212" cy="508912"/>
          </a:xfrm>
          <a:prstGeom prst="rect">
            <a:avLst/>
          </a:prstGeom>
          <a:noFill/>
          <a:ln>
            <a:noFill/>
          </a:ln>
        </p:spPr>
      </p:pic>
      <p:sp>
        <p:nvSpPr>
          <p:cNvPr id="561" name="Google Shape;561;p81"/>
          <p:cNvSpPr txBox="1"/>
          <p:nvPr/>
        </p:nvSpPr>
        <p:spPr>
          <a:xfrm>
            <a:off x="5095725" y="2353400"/>
            <a:ext cx="3924900" cy="100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Calibri"/>
                <a:ea typeface="Calibri"/>
                <a:cs typeface="Calibri"/>
                <a:sym typeface="Calibri"/>
              </a:rPr>
              <a:t>When city[0] calls draw(gr),</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city[0]’s x and y are used in the instance method. </a:t>
            </a:r>
            <a:endParaRPr sz="1600">
              <a:latin typeface="Calibri"/>
              <a:ea typeface="Calibri"/>
              <a:cs typeface="Calibri"/>
              <a:sym typeface="Calibri"/>
            </a:endParaRPr>
          </a:p>
        </p:txBody>
      </p:sp>
      <p:cxnSp>
        <p:nvCxnSpPr>
          <p:cNvPr id="562" name="Google Shape;562;p81"/>
          <p:cNvCxnSpPr/>
          <p:nvPr/>
        </p:nvCxnSpPr>
        <p:spPr>
          <a:xfrm rot="10800000">
            <a:off x="3446575" y="2259450"/>
            <a:ext cx="1662600" cy="309600"/>
          </a:xfrm>
          <a:prstGeom prst="straightConnector1">
            <a:avLst/>
          </a:prstGeom>
          <a:noFill/>
          <a:ln cap="flat" cmpd="sng" w="28575">
            <a:solidFill>
              <a:schemeClr val="dk2"/>
            </a:solidFill>
            <a:prstDash val="solid"/>
            <a:round/>
            <a:headEnd len="med" w="med" type="none"/>
            <a:tailEnd len="med" w="med" type="triangle"/>
          </a:ln>
        </p:spPr>
      </p:cxnSp>
      <p:cxnSp>
        <p:nvCxnSpPr>
          <p:cNvPr id="563" name="Google Shape;563;p81"/>
          <p:cNvCxnSpPr>
            <a:stCxn id="561" idx="1"/>
          </p:cNvCxnSpPr>
          <p:nvPr/>
        </p:nvCxnSpPr>
        <p:spPr>
          <a:xfrm flipH="1">
            <a:off x="3500325" y="2855000"/>
            <a:ext cx="1595400" cy="865500"/>
          </a:xfrm>
          <a:prstGeom prst="straightConnector1">
            <a:avLst/>
          </a:prstGeom>
          <a:noFill/>
          <a:ln cap="flat" cmpd="sng" w="28575">
            <a:solidFill>
              <a:schemeClr val="dk2"/>
            </a:solidFill>
            <a:prstDash val="solid"/>
            <a:round/>
            <a:headEnd len="med" w="med" type="none"/>
            <a:tailEnd len="med" w="med" type="triangle"/>
          </a:ln>
        </p:spPr>
      </p:cxnSp>
      <p:cxnSp>
        <p:nvCxnSpPr>
          <p:cNvPr id="564" name="Google Shape;564;p81"/>
          <p:cNvCxnSpPr>
            <a:stCxn id="561" idx="1"/>
          </p:cNvCxnSpPr>
          <p:nvPr/>
        </p:nvCxnSpPr>
        <p:spPr>
          <a:xfrm flipH="1">
            <a:off x="4429125" y="2855000"/>
            <a:ext cx="666600" cy="8451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9" name="Shape 569"/>
        <p:cNvGrpSpPr/>
        <p:nvPr/>
      </p:nvGrpSpPr>
      <p:grpSpPr>
        <a:xfrm>
          <a:off x="0" y="0"/>
          <a:ext cx="0" cy="0"/>
          <a:chOff x="0" y="0"/>
          <a:chExt cx="0" cy="0"/>
        </a:xfrm>
      </p:grpSpPr>
      <p:sp>
        <p:nvSpPr>
          <p:cNvPr id="570" name="Google Shape;570;p82"/>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Printing Objects</a:t>
            </a:r>
            <a:endParaRPr/>
          </a:p>
        </p:txBody>
      </p:sp>
      <p:sp>
        <p:nvSpPr>
          <p:cNvPr id="571" name="Google Shape;571;p82"/>
          <p:cNvSpPr txBox="1"/>
          <p:nvPr>
            <p:ph idx="1" type="body"/>
          </p:nvPr>
        </p:nvSpPr>
        <p:spPr>
          <a:xfrm>
            <a:off x="457200" y="1114313"/>
            <a:ext cx="8229600" cy="3803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Printing</a:t>
            </a:r>
            <a:r>
              <a:rPr lang="en-US"/>
              <a:t> an object will get a text version of the memory address of that object. This code: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prints this output:</a:t>
            </a:r>
            <a:endParaRPr/>
          </a:p>
        </p:txBody>
      </p:sp>
      <p:sp>
        <p:nvSpPr>
          <p:cNvPr id="572" name="Google Shape;572;p8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573" name="Google Shape;573;p82"/>
          <p:cNvPicPr preferRelativeResize="0"/>
          <p:nvPr/>
        </p:nvPicPr>
        <p:blipFill rotWithShape="1">
          <a:blip r:embed="rId3">
            <a:alphaModFix/>
          </a:blip>
          <a:srcRect b="0" l="0" r="2448" t="0"/>
          <a:stretch/>
        </p:blipFill>
        <p:spPr>
          <a:xfrm>
            <a:off x="1338375" y="2107750"/>
            <a:ext cx="5649126" cy="666750"/>
          </a:xfrm>
          <a:prstGeom prst="rect">
            <a:avLst/>
          </a:prstGeom>
          <a:noFill/>
          <a:ln>
            <a:noFill/>
          </a:ln>
        </p:spPr>
      </p:pic>
      <p:pic>
        <p:nvPicPr>
          <p:cNvPr id="574" name="Google Shape;574;p82"/>
          <p:cNvPicPr preferRelativeResize="0"/>
          <p:nvPr/>
        </p:nvPicPr>
        <p:blipFill>
          <a:blip r:embed="rId4">
            <a:alphaModFix/>
          </a:blip>
          <a:stretch>
            <a:fillRect/>
          </a:stretch>
        </p:blipFill>
        <p:spPr>
          <a:xfrm>
            <a:off x="1839250" y="3405325"/>
            <a:ext cx="2830538" cy="82074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9" name="Shape 579"/>
        <p:cNvGrpSpPr/>
        <p:nvPr/>
      </p:nvGrpSpPr>
      <p:grpSpPr>
        <a:xfrm>
          <a:off x="0" y="0"/>
          <a:ext cx="0" cy="0"/>
          <a:chOff x="0" y="0"/>
          <a:chExt cx="0" cy="0"/>
        </a:xfrm>
      </p:grpSpPr>
      <p:sp>
        <p:nvSpPr>
          <p:cNvPr id="580" name="Google Shape;580;p83"/>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toString() method</a:t>
            </a:r>
            <a:endParaRPr/>
          </a:p>
        </p:txBody>
      </p:sp>
      <p:sp>
        <p:nvSpPr>
          <p:cNvPr id="581" name="Google Shape;581;p83"/>
          <p:cNvSpPr txBox="1"/>
          <p:nvPr>
            <p:ph idx="1" type="body"/>
          </p:nvPr>
        </p:nvSpPr>
        <p:spPr>
          <a:xfrm>
            <a:off x="457200" y="1114325"/>
            <a:ext cx="8229600" cy="1933200"/>
          </a:xfrm>
          <a:prstGeom prst="rect">
            <a:avLst/>
          </a:prstGeom>
        </p:spPr>
        <p:txBody>
          <a:bodyPr anchorCtr="0" anchor="t" bIns="45700" lIns="91425" spcFirstLastPara="1" rIns="91425" wrap="square" tIns="45700">
            <a:normAutofit fontScale="77500" lnSpcReduction="10000"/>
          </a:bodyPr>
          <a:lstStyle/>
          <a:p>
            <a:pPr indent="-317182" lvl="0" marL="457200" rtl="0" algn="l">
              <a:spcBef>
                <a:spcPts val="360"/>
              </a:spcBef>
              <a:spcAft>
                <a:spcPts val="0"/>
              </a:spcAft>
              <a:buSzPct val="56250"/>
              <a:buChar char="●"/>
            </a:pPr>
            <a:r>
              <a:rPr lang="en-US"/>
              <a:t>It’s </a:t>
            </a:r>
            <a:r>
              <a:rPr lang="en-US"/>
              <a:t>common</a:t>
            </a:r>
            <a:r>
              <a:rPr lang="en-US"/>
              <a:t> for classes to define a toString() method to print itself.</a:t>
            </a:r>
            <a:endParaRPr/>
          </a:p>
          <a:p>
            <a:pPr indent="-317182" lvl="0" marL="457200" rtl="0" algn="l">
              <a:spcBef>
                <a:spcPts val="0"/>
              </a:spcBef>
              <a:spcAft>
                <a:spcPts val="0"/>
              </a:spcAft>
              <a:buSzPct val="56250"/>
              <a:buChar char="●"/>
            </a:pPr>
            <a:r>
              <a:rPr lang="en-US"/>
              <a:t>toString is a special method.</a:t>
            </a:r>
            <a:endParaRPr/>
          </a:p>
          <a:p>
            <a:pPr indent="-317182" lvl="0" marL="457200" rtl="0" algn="l">
              <a:spcBef>
                <a:spcPts val="0"/>
              </a:spcBef>
              <a:spcAft>
                <a:spcPts val="0"/>
              </a:spcAft>
              <a:buSzPct val="56250"/>
              <a:buChar char="●"/>
            </a:pPr>
            <a:r>
              <a:rPr lang="en-US"/>
              <a:t>If a class provides one, Java will find it when you reference the object as a String, for example, in a println statement.</a:t>
            </a:r>
            <a:endParaRPr/>
          </a:p>
        </p:txBody>
      </p:sp>
      <p:sp>
        <p:nvSpPr>
          <p:cNvPr id="582" name="Google Shape;582;p8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583" name="Google Shape;583;p83"/>
          <p:cNvPicPr preferRelativeResize="0"/>
          <p:nvPr/>
        </p:nvPicPr>
        <p:blipFill>
          <a:blip r:embed="rId3">
            <a:alphaModFix/>
          </a:blip>
          <a:stretch>
            <a:fillRect/>
          </a:stretch>
        </p:blipFill>
        <p:spPr>
          <a:xfrm>
            <a:off x="3316625" y="3015875"/>
            <a:ext cx="3692344" cy="509794"/>
          </a:xfrm>
          <a:prstGeom prst="rect">
            <a:avLst/>
          </a:prstGeom>
          <a:noFill/>
          <a:ln>
            <a:noFill/>
          </a:ln>
        </p:spPr>
      </p:pic>
      <p:pic>
        <p:nvPicPr>
          <p:cNvPr id="584" name="Google Shape;584;p83"/>
          <p:cNvPicPr preferRelativeResize="0"/>
          <p:nvPr/>
        </p:nvPicPr>
        <p:blipFill>
          <a:blip r:embed="rId4">
            <a:alphaModFix/>
          </a:blip>
          <a:stretch>
            <a:fillRect/>
          </a:stretch>
        </p:blipFill>
        <p:spPr>
          <a:xfrm>
            <a:off x="3316625" y="3834526"/>
            <a:ext cx="1996766" cy="180937"/>
          </a:xfrm>
          <a:prstGeom prst="rect">
            <a:avLst/>
          </a:prstGeom>
          <a:noFill/>
          <a:ln>
            <a:noFill/>
          </a:ln>
        </p:spPr>
      </p:pic>
      <p:pic>
        <p:nvPicPr>
          <p:cNvPr id="585" name="Google Shape;585;p83"/>
          <p:cNvPicPr preferRelativeResize="0"/>
          <p:nvPr/>
        </p:nvPicPr>
        <p:blipFill rotWithShape="1">
          <a:blip r:embed="rId5">
            <a:alphaModFix/>
          </a:blip>
          <a:srcRect b="0" l="0" r="0" t="11707"/>
          <a:stretch/>
        </p:blipFill>
        <p:spPr>
          <a:xfrm>
            <a:off x="3453025" y="4214700"/>
            <a:ext cx="2118450" cy="810550"/>
          </a:xfrm>
          <a:prstGeom prst="rect">
            <a:avLst/>
          </a:prstGeom>
          <a:noFill/>
          <a:ln>
            <a:noFill/>
          </a:ln>
        </p:spPr>
      </p:pic>
      <p:sp>
        <p:nvSpPr>
          <p:cNvPr id="586" name="Google Shape;586;p83"/>
          <p:cNvSpPr txBox="1"/>
          <p:nvPr/>
        </p:nvSpPr>
        <p:spPr>
          <a:xfrm>
            <a:off x="322500" y="3015875"/>
            <a:ext cx="2766900" cy="118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a:latin typeface="Calibri"/>
                <a:ea typeface="Calibri"/>
                <a:cs typeface="Calibri"/>
                <a:sym typeface="Calibri"/>
              </a:rPr>
              <a:t>In City.java:</a:t>
            </a:r>
            <a:endParaRPr>
              <a:latin typeface="Calibri"/>
              <a:ea typeface="Calibri"/>
              <a:cs typeface="Calibri"/>
              <a:sym typeface="Calibri"/>
            </a:endParaRPr>
          </a:p>
          <a:p>
            <a:pPr indent="0" lvl="0" marL="0" rtl="0" algn="r">
              <a:spcBef>
                <a:spcPts val="0"/>
              </a:spcBef>
              <a:spcAft>
                <a:spcPts val="0"/>
              </a:spcAft>
              <a:buNone/>
            </a:pPr>
            <a:r>
              <a:t/>
            </a:r>
            <a:endParaRPr>
              <a:latin typeface="Calibri"/>
              <a:ea typeface="Calibri"/>
              <a:cs typeface="Calibri"/>
              <a:sym typeface="Calibri"/>
            </a:endParaRPr>
          </a:p>
          <a:p>
            <a:pPr indent="0" lvl="0" marL="0" rtl="0" algn="r">
              <a:spcBef>
                <a:spcPts val="0"/>
              </a:spcBef>
              <a:spcAft>
                <a:spcPts val="0"/>
              </a:spcAft>
              <a:buNone/>
            </a:pPr>
            <a:r>
              <a:t/>
            </a:r>
            <a:endParaRPr sz="2100">
              <a:latin typeface="Calibri"/>
              <a:ea typeface="Calibri"/>
              <a:cs typeface="Calibri"/>
              <a:sym typeface="Calibri"/>
            </a:endParaRPr>
          </a:p>
          <a:p>
            <a:pPr indent="0" lvl="0" marL="0" rtl="0" algn="r">
              <a:spcBef>
                <a:spcPts val="0"/>
              </a:spcBef>
              <a:spcAft>
                <a:spcPts val="0"/>
              </a:spcAft>
              <a:buNone/>
            </a:pPr>
            <a:r>
              <a:rPr lang="en-US">
                <a:latin typeface="Calibri"/>
                <a:ea typeface="Calibri"/>
                <a:cs typeface="Calibri"/>
                <a:sym typeface="Calibri"/>
              </a:rPr>
              <a:t>In RainMain.java:</a:t>
            </a:r>
            <a:endParaRPr>
              <a:latin typeface="Calibri"/>
              <a:ea typeface="Calibri"/>
              <a:cs typeface="Calibri"/>
              <a:sym typeface="Calibri"/>
            </a:endParaRPr>
          </a:p>
          <a:p>
            <a:pPr indent="0" lvl="0" marL="0" rtl="0" algn="r">
              <a:spcBef>
                <a:spcPts val="0"/>
              </a:spcBef>
              <a:spcAft>
                <a:spcPts val="0"/>
              </a:spcAft>
              <a:buNone/>
            </a:pPr>
            <a:r>
              <a:t/>
            </a:r>
            <a:endParaRPr>
              <a:latin typeface="Calibri"/>
              <a:ea typeface="Calibri"/>
              <a:cs typeface="Calibri"/>
              <a:sym typeface="Calibri"/>
            </a:endParaRPr>
          </a:p>
          <a:p>
            <a:pPr indent="0" lvl="0" marL="0" rtl="0" algn="r">
              <a:spcBef>
                <a:spcPts val="0"/>
              </a:spcBef>
              <a:spcAft>
                <a:spcPts val="0"/>
              </a:spcAft>
              <a:buNone/>
            </a:pPr>
            <a:r>
              <a:rPr lang="en-US">
                <a:latin typeface="Calibri"/>
                <a:ea typeface="Calibri"/>
                <a:cs typeface="Calibri"/>
                <a:sym typeface="Calibri"/>
              </a:rPr>
              <a:t>Results:</a:t>
            </a:r>
            <a:endParaRPr>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1" name="Shape 591"/>
        <p:cNvGrpSpPr/>
        <p:nvPr/>
      </p:nvGrpSpPr>
      <p:grpSpPr>
        <a:xfrm>
          <a:off x="0" y="0"/>
          <a:ext cx="0" cy="0"/>
          <a:chOff x="0" y="0"/>
          <a:chExt cx="0" cy="0"/>
        </a:xfrm>
      </p:grpSpPr>
      <p:sp>
        <p:nvSpPr>
          <p:cNvPr id="592" name="Google Shape;592;p84"/>
          <p:cNvSpPr txBox="1"/>
          <p:nvPr>
            <p:ph type="title"/>
          </p:nvPr>
        </p:nvSpPr>
        <p:spPr>
          <a:xfrm>
            <a:off x="457200" y="463951"/>
            <a:ext cx="8229600" cy="496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toString() details</a:t>
            </a:r>
            <a:endParaRPr/>
          </a:p>
        </p:txBody>
      </p:sp>
      <p:sp>
        <p:nvSpPr>
          <p:cNvPr id="593" name="Google Shape;593;p84"/>
          <p:cNvSpPr txBox="1"/>
          <p:nvPr>
            <p:ph idx="1" type="body"/>
          </p:nvPr>
        </p:nvSpPr>
        <p:spPr>
          <a:xfrm>
            <a:off x="214850" y="1736750"/>
            <a:ext cx="1895700" cy="2796900"/>
          </a:xfrm>
          <a:prstGeom prst="rect">
            <a:avLst/>
          </a:prstGeom>
        </p:spPr>
        <p:txBody>
          <a:bodyPr anchorCtr="0" anchor="t" bIns="45700" lIns="91425" spcFirstLastPara="1" rIns="91425" wrap="square" tIns="45700">
            <a:normAutofit/>
          </a:bodyPr>
          <a:lstStyle/>
          <a:p>
            <a:pPr indent="0" lvl="0" marL="0" rtl="0" algn="r">
              <a:lnSpc>
                <a:spcPct val="80000"/>
              </a:lnSpc>
              <a:spcBef>
                <a:spcPts val="360"/>
              </a:spcBef>
              <a:spcAft>
                <a:spcPts val="0"/>
              </a:spcAft>
              <a:buNone/>
            </a:pPr>
            <a:r>
              <a:rPr lang="en-US" sz="2000"/>
              <a:t>String return type</a:t>
            </a:r>
            <a:endParaRPr sz="2000"/>
          </a:p>
          <a:p>
            <a:pPr indent="0" lvl="0" marL="0" rtl="0" algn="l">
              <a:lnSpc>
                <a:spcPct val="80000"/>
              </a:lnSpc>
              <a:spcBef>
                <a:spcPts val="360"/>
              </a:spcBef>
              <a:spcAft>
                <a:spcPts val="0"/>
              </a:spcAft>
              <a:buNone/>
            </a:pPr>
            <a:r>
              <a:t/>
            </a:r>
            <a:endParaRPr sz="2000"/>
          </a:p>
          <a:p>
            <a:pPr indent="0" lvl="0" marL="0" rtl="0" algn="r">
              <a:lnSpc>
                <a:spcPct val="80000"/>
              </a:lnSpc>
              <a:spcBef>
                <a:spcPts val="360"/>
              </a:spcBef>
              <a:spcAft>
                <a:spcPts val="0"/>
              </a:spcAft>
              <a:buNone/>
            </a:pPr>
            <a:r>
              <a:t/>
            </a:r>
            <a:endParaRPr sz="2000"/>
          </a:p>
          <a:p>
            <a:pPr indent="0" lvl="0" marL="0" rtl="0" algn="r">
              <a:lnSpc>
                <a:spcPct val="80000"/>
              </a:lnSpc>
              <a:spcBef>
                <a:spcPts val="360"/>
              </a:spcBef>
              <a:spcAft>
                <a:spcPts val="0"/>
              </a:spcAft>
              <a:buNone/>
            </a:pPr>
            <a:r>
              <a:rPr lang="en-US" sz="2000"/>
              <a:t>String return</a:t>
            </a:r>
            <a:endParaRPr sz="2000"/>
          </a:p>
        </p:txBody>
      </p:sp>
      <p:sp>
        <p:nvSpPr>
          <p:cNvPr id="594" name="Google Shape;594;p8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595" name="Google Shape;595;p84"/>
          <p:cNvPicPr preferRelativeResize="0"/>
          <p:nvPr/>
        </p:nvPicPr>
        <p:blipFill>
          <a:blip r:embed="rId3">
            <a:alphaModFix/>
          </a:blip>
          <a:stretch>
            <a:fillRect/>
          </a:stretch>
        </p:blipFill>
        <p:spPr>
          <a:xfrm>
            <a:off x="2110450" y="2089925"/>
            <a:ext cx="3986011" cy="550350"/>
          </a:xfrm>
          <a:prstGeom prst="rect">
            <a:avLst/>
          </a:prstGeom>
          <a:noFill/>
          <a:ln>
            <a:noFill/>
          </a:ln>
        </p:spPr>
      </p:pic>
      <p:sp>
        <p:nvSpPr>
          <p:cNvPr id="596" name="Google Shape;596;p84"/>
          <p:cNvSpPr txBox="1"/>
          <p:nvPr>
            <p:ph idx="1" type="body"/>
          </p:nvPr>
        </p:nvSpPr>
        <p:spPr>
          <a:xfrm>
            <a:off x="457200" y="1114325"/>
            <a:ext cx="8229600" cy="496200"/>
          </a:xfrm>
          <a:prstGeom prst="rect">
            <a:avLst/>
          </a:prstGeom>
        </p:spPr>
        <p:txBody>
          <a:bodyPr anchorCtr="0" anchor="t" bIns="45700" lIns="91425" spcFirstLastPara="1" rIns="91425" wrap="square" tIns="45700">
            <a:normAutofit lnSpcReduction="10000"/>
          </a:bodyPr>
          <a:lstStyle/>
          <a:p>
            <a:pPr indent="0" lvl="0" marL="0" rtl="0" algn="l">
              <a:spcBef>
                <a:spcPts val="360"/>
              </a:spcBef>
              <a:spcAft>
                <a:spcPts val="0"/>
              </a:spcAft>
              <a:buNone/>
            </a:pPr>
            <a:r>
              <a:rPr lang="en-US" sz="2700"/>
              <a:t>toString() </a:t>
            </a:r>
            <a:r>
              <a:rPr lang="en-US" sz="2700"/>
              <a:t>method</a:t>
            </a:r>
            <a:r>
              <a:rPr lang="en-US" sz="2700"/>
              <a:t> must meet these requirements exactly.</a:t>
            </a:r>
            <a:endParaRPr sz="2700"/>
          </a:p>
        </p:txBody>
      </p:sp>
      <p:cxnSp>
        <p:nvCxnSpPr>
          <p:cNvPr id="597" name="Google Shape;597;p84"/>
          <p:cNvCxnSpPr/>
          <p:nvPr/>
        </p:nvCxnSpPr>
        <p:spPr>
          <a:xfrm>
            <a:off x="2099825" y="1969875"/>
            <a:ext cx="1104000" cy="255900"/>
          </a:xfrm>
          <a:prstGeom prst="straightConnector1">
            <a:avLst/>
          </a:prstGeom>
          <a:noFill/>
          <a:ln cap="flat" cmpd="sng" w="28575">
            <a:solidFill>
              <a:schemeClr val="dk2"/>
            </a:solidFill>
            <a:prstDash val="solid"/>
            <a:round/>
            <a:headEnd len="med" w="med" type="none"/>
            <a:tailEnd len="med" w="med" type="triangle"/>
          </a:ln>
        </p:spPr>
      </p:cxnSp>
      <p:cxnSp>
        <p:nvCxnSpPr>
          <p:cNvPr id="598" name="Google Shape;598;p84"/>
          <p:cNvCxnSpPr/>
          <p:nvPr/>
        </p:nvCxnSpPr>
        <p:spPr>
          <a:xfrm flipH="1">
            <a:off x="4112650" y="1889100"/>
            <a:ext cx="1885200" cy="350100"/>
          </a:xfrm>
          <a:prstGeom prst="straightConnector1">
            <a:avLst/>
          </a:prstGeom>
          <a:noFill/>
          <a:ln cap="flat" cmpd="sng" w="28575">
            <a:solidFill>
              <a:schemeClr val="dk2"/>
            </a:solidFill>
            <a:prstDash val="solid"/>
            <a:round/>
            <a:headEnd len="med" w="med" type="none"/>
            <a:tailEnd len="med" w="med" type="triangle"/>
          </a:ln>
        </p:spPr>
      </p:cxnSp>
      <p:cxnSp>
        <p:nvCxnSpPr>
          <p:cNvPr id="599" name="Google Shape;599;p84"/>
          <p:cNvCxnSpPr/>
          <p:nvPr/>
        </p:nvCxnSpPr>
        <p:spPr>
          <a:xfrm flipH="1" rot="10800000">
            <a:off x="2200825" y="2622900"/>
            <a:ext cx="632700" cy="410700"/>
          </a:xfrm>
          <a:prstGeom prst="straightConnector1">
            <a:avLst/>
          </a:prstGeom>
          <a:noFill/>
          <a:ln cap="flat" cmpd="sng" w="28575">
            <a:solidFill>
              <a:schemeClr val="dk2"/>
            </a:solidFill>
            <a:prstDash val="solid"/>
            <a:round/>
            <a:headEnd len="med" w="med" type="none"/>
            <a:tailEnd len="med" w="med" type="triangle"/>
          </a:ln>
        </p:spPr>
      </p:cxnSp>
      <p:cxnSp>
        <p:nvCxnSpPr>
          <p:cNvPr id="600" name="Google Shape;600;p84"/>
          <p:cNvCxnSpPr/>
          <p:nvPr/>
        </p:nvCxnSpPr>
        <p:spPr>
          <a:xfrm rot="10800000">
            <a:off x="4597500" y="2333550"/>
            <a:ext cx="1326300" cy="646200"/>
          </a:xfrm>
          <a:prstGeom prst="straightConnector1">
            <a:avLst/>
          </a:prstGeom>
          <a:noFill/>
          <a:ln cap="flat" cmpd="sng" w="28575">
            <a:solidFill>
              <a:schemeClr val="dk2"/>
            </a:solidFill>
            <a:prstDash val="solid"/>
            <a:round/>
            <a:headEnd len="med" w="med" type="none"/>
            <a:tailEnd len="med" w="med" type="triangle"/>
          </a:ln>
        </p:spPr>
      </p:cxnSp>
      <p:sp>
        <p:nvSpPr>
          <p:cNvPr id="601" name="Google Shape;601;p84"/>
          <p:cNvSpPr txBox="1"/>
          <p:nvPr>
            <p:ph idx="1" type="body"/>
          </p:nvPr>
        </p:nvSpPr>
        <p:spPr>
          <a:xfrm>
            <a:off x="5961800" y="1736750"/>
            <a:ext cx="2888100" cy="2796900"/>
          </a:xfrm>
          <a:prstGeom prst="rect">
            <a:avLst/>
          </a:prstGeom>
        </p:spPr>
        <p:txBody>
          <a:bodyPr anchorCtr="0" anchor="t" bIns="45700" lIns="91425" spcFirstLastPara="1" rIns="91425" wrap="square" tIns="45700">
            <a:normAutofit/>
          </a:bodyPr>
          <a:lstStyle/>
          <a:p>
            <a:pPr indent="0" lvl="0" marL="0" rtl="0" algn="l">
              <a:lnSpc>
                <a:spcPct val="80000"/>
              </a:lnSpc>
              <a:spcBef>
                <a:spcPts val="360"/>
              </a:spcBef>
              <a:spcAft>
                <a:spcPts val="0"/>
              </a:spcAft>
              <a:buNone/>
            </a:pPr>
            <a:r>
              <a:rPr lang="en-US" sz="2000"/>
              <a:t>Named toString</a:t>
            </a:r>
            <a:endParaRPr sz="2000"/>
          </a:p>
          <a:p>
            <a:pPr indent="0" lvl="0" marL="0" rtl="0" algn="l">
              <a:lnSpc>
                <a:spcPct val="80000"/>
              </a:lnSpc>
              <a:spcBef>
                <a:spcPts val="360"/>
              </a:spcBef>
              <a:spcAft>
                <a:spcPts val="0"/>
              </a:spcAft>
              <a:buNone/>
            </a:pPr>
            <a:r>
              <a:t/>
            </a:r>
            <a:endParaRPr sz="2000"/>
          </a:p>
          <a:p>
            <a:pPr indent="0" lvl="0" marL="0" rtl="0" algn="l">
              <a:lnSpc>
                <a:spcPct val="80000"/>
              </a:lnSpc>
              <a:spcBef>
                <a:spcPts val="360"/>
              </a:spcBef>
              <a:spcAft>
                <a:spcPts val="0"/>
              </a:spcAft>
              <a:buNone/>
            </a:pPr>
            <a:r>
              <a:t/>
            </a:r>
            <a:endParaRPr sz="2000"/>
          </a:p>
          <a:p>
            <a:pPr indent="0" lvl="0" marL="0" rtl="0" algn="l">
              <a:lnSpc>
                <a:spcPct val="80000"/>
              </a:lnSpc>
              <a:spcBef>
                <a:spcPts val="360"/>
              </a:spcBef>
              <a:spcAft>
                <a:spcPts val="0"/>
              </a:spcAft>
              <a:buNone/>
            </a:pPr>
            <a:r>
              <a:t/>
            </a:r>
            <a:endParaRPr sz="2000"/>
          </a:p>
          <a:p>
            <a:pPr indent="0" lvl="0" marL="0" rtl="0" algn="l">
              <a:lnSpc>
                <a:spcPct val="80000"/>
              </a:lnSpc>
              <a:spcBef>
                <a:spcPts val="360"/>
              </a:spcBef>
              <a:spcAft>
                <a:spcPts val="0"/>
              </a:spcAft>
              <a:buNone/>
            </a:pPr>
            <a:r>
              <a:rPr lang="en-US" sz="2000"/>
              <a:t>No parameters</a:t>
            </a:r>
            <a:endParaRPr sz="2000"/>
          </a:p>
          <a:p>
            <a:pPr indent="0" lvl="0" marL="0" rtl="0" algn="l">
              <a:lnSpc>
                <a:spcPct val="80000"/>
              </a:lnSpc>
              <a:spcBef>
                <a:spcPts val="360"/>
              </a:spcBef>
              <a:spcAft>
                <a:spcPts val="0"/>
              </a:spcAft>
              <a:buNone/>
            </a:pPr>
            <a:r>
              <a:t/>
            </a:r>
            <a:endParaRPr sz="2000"/>
          </a:p>
          <a:p>
            <a:pPr indent="0" lvl="0" marL="0" rtl="0" algn="l">
              <a:lnSpc>
                <a:spcPct val="80000"/>
              </a:lnSpc>
              <a:spcBef>
                <a:spcPts val="360"/>
              </a:spcBef>
              <a:spcAft>
                <a:spcPts val="0"/>
              </a:spcAft>
              <a:buNone/>
            </a:pPr>
            <a:r>
              <a:t/>
            </a: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6" name="Shape 606"/>
        <p:cNvGrpSpPr/>
        <p:nvPr/>
      </p:nvGrpSpPr>
      <p:grpSpPr>
        <a:xfrm>
          <a:off x="0" y="0"/>
          <a:ext cx="0" cy="0"/>
          <a:chOff x="0" y="0"/>
          <a:chExt cx="0" cy="0"/>
        </a:xfrm>
      </p:grpSpPr>
      <p:sp>
        <p:nvSpPr>
          <p:cNvPr id="607" name="Google Shape;607;p85"/>
          <p:cNvSpPr txBox="1"/>
          <p:nvPr>
            <p:ph type="title"/>
          </p:nvPr>
        </p:nvSpPr>
        <p:spPr>
          <a:xfrm>
            <a:off x="457200" y="463951"/>
            <a:ext cx="8229600" cy="489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0864"/>
              <a:buNone/>
            </a:pPr>
            <a:r>
              <a:rPr lang="en-US"/>
              <a:t>Vocabulary</a:t>
            </a:r>
            <a:endParaRPr/>
          </a:p>
        </p:txBody>
      </p:sp>
      <p:sp>
        <p:nvSpPr>
          <p:cNvPr id="608" name="Google Shape;608;p8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graphicFrame>
        <p:nvGraphicFramePr>
          <p:cNvPr id="609" name="Google Shape;609;p85"/>
          <p:cNvGraphicFramePr/>
          <p:nvPr/>
        </p:nvGraphicFramePr>
        <p:xfrm>
          <a:off x="710788" y="1122636"/>
          <a:ext cx="3000000" cy="3000000"/>
        </p:xfrm>
        <a:graphic>
          <a:graphicData uri="http://schemas.openxmlformats.org/drawingml/2006/table">
            <a:tbl>
              <a:tblPr>
                <a:noFill/>
                <a:tableStyleId>{643E1758-5AD9-464D-8AB3-A93C259F3B23}</a:tableStyleId>
              </a:tblPr>
              <a:tblGrid>
                <a:gridCol w="1124025"/>
                <a:gridCol w="6246825"/>
              </a:tblGrid>
              <a:tr h="11632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Description</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Pattern</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1615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null</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 Java keyword that indicates an object that points to nothing.</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2624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field</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A variable inside an object that is part of its state.</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788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instance method</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solidFill>
                            <a:schemeClr val="dk1"/>
                          </a:solidFill>
                        </a:rPr>
                        <a:t>Exists inside each object of a class and gives behavior to each object. For example, the title of a Book class.</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114575">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client program</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A program that creates and changes objects. The client program generally (for smaller program at least) has a main() and is functional in nature.</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0"/>
          <p:cNvSpPr txBox="1"/>
          <p:nvPr>
            <p:ph type="title"/>
          </p:nvPr>
        </p:nvSpPr>
        <p:spPr>
          <a:xfrm>
            <a:off x="457200" y="463951"/>
            <a:ext cx="8229600" cy="50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Announcements</a:t>
            </a:r>
            <a:endParaRPr/>
          </a:p>
        </p:txBody>
      </p:sp>
      <p:sp>
        <p:nvSpPr>
          <p:cNvPr id="259" name="Google Shape;259;p50"/>
          <p:cNvSpPr txBox="1"/>
          <p:nvPr/>
        </p:nvSpPr>
        <p:spPr>
          <a:xfrm>
            <a:off x="456625" y="1026113"/>
            <a:ext cx="8360400" cy="13392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Tests will be returned in Section on Monday.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4" name="Shape 614"/>
        <p:cNvGrpSpPr/>
        <p:nvPr/>
      </p:nvGrpSpPr>
      <p:grpSpPr>
        <a:xfrm>
          <a:off x="0" y="0"/>
          <a:ext cx="0" cy="0"/>
          <a:chOff x="0" y="0"/>
          <a:chExt cx="0" cy="0"/>
        </a:xfrm>
      </p:grpSpPr>
      <p:pic>
        <p:nvPicPr>
          <p:cNvPr id="615" name="Google Shape;615;p86"/>
          <p:cNvPicPr preferRelativeResize="0"/>
          <p:nvPr/>
        </p:nvPicPr>
        <p:blipFill rotWithShape="1">
          <a:blip r:embed="rId3">
            <a:alphaModFix/>
          </a:blip>
          <a:srcRect b="0" l="0" r="0" t="0"/>
          <a:stretch/>
        </p:blipFill>
        <p:spPr>
          <a:xfrm>
            <a:off x="1734800" y="3987482"/>
            <a:ext cx="3583012" cy="604364"/>
          </a:xfrm>
          <a:prstGeom prst="rect">
            <a:avLst/>
          </a:prstGeom>
          <a:noFill/>
          <a:ln>
            <a:noFill/>
          </a:ln>
        </p:spPr>
      </p:pic>
      <p:pic>
        <p:nvPicPr>
          <p:cNvPr id="616" name="Google Shape;616;p86"/>
          <p:cNvPicPr preferRelativeResize="0"/>
          <p:nvPr/>
        </p:nvPicPr>
        <p:blipFill rotWithShape="1">
          <a:blip r:embed="rId4">
            <a:alphaModFix/>
          </a:blip>
          <a:srcRect b="25655" l="0" r="0" t="0"/>
          <a:stretch/>
        </p:blipFill>
        <p:spPr>
          <a:xfrm>
            <a:off x="1734800" y="1526672"/>
            <a:ext cx="4255819" cy="2460800"/>
          </a:xfrm>
          <a:prstGeom prst="rect">
            <a:avLst/>
          </a:prstGeom>
          <a:noFill/>
          <a:ln>
            <a:noFill/>
          </a:ln>
        </p:spPr>
      </p:pic>
      <p:sp>
        <p:nvSpPr>
          <p:cNvPr id="617" name="Google Shape;617;p86"/>
          <p:cNvSpPr txBox="1"/>
          <p:nvPr>
            <p:ph type="title"/>
          </p:nvPr>
        </p:nvSpPr>
        <p:spPr>
          <a:xfrm>
            <a:off x="2738150" y="474094"/>
            <a:ext cx="3774000" cy="4176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Syntax - Class</a:t>
            </a:r>
            <a:endParaRPr b="1" sz="2500"/>
          </a:p>
        </p:txBody>
      </p:sp>
      <p:sp>
        <p:nvSpPr>
          <p:cNvPr id="618" name="Google Shape;618;p86"/>
          <p:cNvSpPr/>
          <p:nvPr/>
        </p:nvSpPr>
        <p:spPr>
          <a:xfrm>
            <a:off x="1534575" y="882263"/>
            <a:ext cx="1630200" cy="415800"/>
          </a:xfrm>
          <a:prstGeom prst="wedgeRectCallout">
            <a:avLst>
              <a:gd fmla="val 63981" name="adj1"/>
              <a:gd fmla="val 118588"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Class name</a:t>
            </a:r>
            <a:endParaRPr b="0" i="0" sz="1400" u="none" cap="none" strike="noStrike">
              <a:solidFill>
                <a:srgbClr val="000000"/>
              </a:solidFill>
              <a:latin typeface="Arial"/>
              <a:ea typeface="Arial"/>
              <a:cs typeface="Arial"/>
              <a:sym typeface="Arial"/>
            </a:endParaRPr>
          </a:p>
        </p:txBody>
      </p:sp>
      <p:sp>
        <p:nvSpPr>
          <p:cNvPr id="619" name="Google Shape;619;p86"/>
          <p:cNvSpPr/>
          <p:nvPr/>
        </p:nvSpPr>
        <p:spPr>
          <a:xfrm>
            <a:off x="3338950" y="882263"/>
            <a:ext cx="2316300" cy="415800"/>
          </a:xfrm>
          <a:prstGeom prst="wedgeRectCallout">
            <a:avLst>
              <a:gd fmla="val -41532" name="adj1"/>
              <a:gd fmla="val 166940"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Fields</a:t>
            </a:r>
            <a:endParaRPr b="0" i="0" sz="1400" u="none" cap="none" strike="noStrike">
              <a:solidFill>
                <a:srgbClr val="000000"/>
              </a:solidFill>
              <a:latin typeface="Arial"/>
              <a:ea typeface="Arial"/>
              <a:cs typeface="Arial"/>
              <a:sym typeface="Arial"/>
            </a:endParaRPr>
          </a:p>
        </p:txBody>
      </p:sp>
      <p:sp>
        <p:nvSpPr>
          <p:cNvPr id="620" name="Google Shape;620;p86"/>
          <p:cNvSpPr/>
          <p:nvPr/>
        </p:nvSpPr>
        <p:spPr>
          <a:xfrm>
            <a:off x="43450" y="1934350"/>
            <a:ext cx="1630200" cy="2178900"/>
          </a:xfrm>
          <a:prstGeom prst="wedgeRectCallout">
            <a:avLst>
              <a:gd fmla="val 23001" name="adj1"/>
              <a:gd fmla="val -49149"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 blueprint for a point. Nothing exists in memory at runtime until a client program uses </a:t>
            </a:r>
            <a:r>
              <a:rPr b="0" i="0" lang="en-US" sz="1400" u="none" cap="none" strike="noStrike">
                <a:solidFill>
                  <a:srgbClr val="000000"/>
                </a:solidFill>
                <a:latin typeface="Courier New"/>
                <a:ea typeface="Courier New"/>
                <a:cs typeface="Courier New"/>
                <a:sym typeface="Courier New"/>
              </a:rPr>
              <a:t>new</a:t>
            </a:r>
            <a:r>
              <a:rPr b="0" i="0" lang="en-US" sz="1400" u="none" cap="none" strike="noStrike">
                <a:solidFill>
                  <a:srgbClr val="000000"/>
                </a:solidFill>
                <a:latin typeface="Arial"/>
                <a:ea typeface="Arial"/>
                <a:cs typeface="Arial"/>
                <a:sym typeface="Arial"/>
              </a:rPr>
              <a:t> to create an object based on this class.</a:t>
            </a:r>
            <a:endParaRPr b="0" i="0" sz="1400" u="none" cap="none" strike="noStrike">
              <a:solidFill>
                <a:srgbClr val="000000"/>
              </a:solidFill>
              <a:latin typeface="Arial"/>
              <a:ea typeface="Arial"/>
              <a:cs typeface="Arial"/>
              <a:sym typeface="Arial"/>
            </a:endParaRPr>
          </a:p>
        </p:txBody>
      </p:sp>
      <p:sp>
        <p:nvSpPr>
          <p:cNvPr id="621" name="Google Shape;621;p86"/>
          <p:cNvSpPr txBox="1"/>
          <p:nvPr>
            <p:ph idx="12" type="sldNum"/>
          </p:nvPr>
        </p:nvSpPr>
        <p:spPr>
          <a:xfrm>
            <a:off x="8556784" y="6333134"/>
            <a:ext cx="548700" cy="5247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622" name="Google Shape;622;p86"/>
          <p:cNvSpPr/>
          <p:nvPr/>
        </p:nvSpPr>
        <p:spPr>
          <a:xfrm>
            <a:off x="5829425" y="882263"/>
            <a:ext cx="2204400" cy="415800"/>
          </a:xfrm>
          <a:prstGeom prst="wedgeRectCallout">
            <a:avLst>
              <a:gd fmla="val -50335" name="adj1"/>
              <a:gd fmla="val 257603"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Methods</a:t>
            </a:r>
            <a:endParaRPr b="0" i="0" sz="1400" u="none" cap="none" strike="noStrike">
              <a:solidFill>
                <a:srgbClr val="000000"/>
              </a:solidFill>
              <a:latin typeface="Arial"/>
              <a:ea typeface="Arial"/>
              <a:cs typeface="Arial"/>
              <a:sym typeface="Arial"/>
            </a:endParaRPr>
          </a:p>
        </p:txBody>
      </p:sp>
      <p:sp>
        <p:nvSpPr>
          <p:cNvPr id="623" name="Google Shape;623;p86"/>
          <p:cNvSpPr/>
          <p:nvPr/>
        </p:nvSpPr>
        <p:spPr>
          <a:xfrm>
            <a:off x="7409225" y="3607688"/>
            <a:ext cx="1630200" cy="415800"/>
          </a:xfrm>
          <a:prstGeom prst="wedgeRectCallout">
            <a:avLst>
              <a:gd fmla="val -159180" name="adj1"/>
              <a:gd fmla="val 115882"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Mutator</a:t>
            </a:r>
            <a:endParaRPr b="0" i="0" sz="1400" u="none" cap="none" strike="noStrike">
              <a:solidFill>
                <a:srgbClr val="000000"/>
              </a:solidFill>
              <a:latin typeface="Arial"/>
              <a:ea typeface="Arial"/>
              <a:cs typeface="Arial"/>
              <a:sym typeface="Arial"/>
            </a:endParaRPr>
          </a:p>
        </p:txBody>
      </p:sp>
      <p:sp>
        <p:nvSpPr>
          <p:cNvPr id="624" name="Google Shape;624;p86"/>
          <p:cNvSpPr/>
          <p:nvPr/>
        </p:nvSpPr>
        <p:spPr>
          <a:xfrm>
            <a:off x="7409225" y="2678188"/>
            <a:ext cx="1630200" cy="415800"/>
          </a:xfrm>
          <a:prstGeom prst="wedgeRectCallout">
            <a:avLst>
              <a:gd fmla="val -124238" name="adj1"/>
              <a:gd fmla="val 152059"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Accessor</a:t>
            </a:r>
            <a:endParaRPr b="0" i="0" sz="1400" u="none" cap="none" strike="noStrike">
              <a:solidFill>
                <a:srgbClr val="000000"/>
              </a:solidFill>
              <a:latin typeface="Arial"/>
              <a:ea typeface="Arial"/>
              <a:cs typeface="Arial"/>
              <a:sym typeface="Arial"/>
            </a:endParaRPr>
          </a:p>
        </p:txBody>
      </p:sp>
      <p:sp>
        <p:nvSpPr>
          <p:cNvPr id="625" name="Google Shape;625;p86"/>
          <p:cNvSpPr/>
          <p:nvPr/>
        </p:nvSpPr>
        <p:spPr>
          <a:xfrm>
            <a:off x="7409225" y="1741563"/>
            <a:ext cx="1630200" cy="415800"/>
          </a:xfrm>
          <a:prstGeom prst="wedgeRectCallout">
            <a:avLst>
              <a:gd fmla="val -106766" name="adj1"/>
              <a:gd fmla="val 115413"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Constructor</a:t>
            </a:r>
            <a:endParaRPr b="0" i="0" sz="1400" u="none" cap="none" strike="noStrike">
              <a:solidFill>
                <a:srgbClr val="000000"/>
              </a:solidFill>
              <a:latin typeface="Arial"/>
              <a:ea typeface="Arial"/>
              <a:cs typeface="Arial"/>
              <a:sym typeface="Arial"/>
            </a:endParaRPr>
          </a:p>
        </p:txBody>
      </p:sp>
      <p:pic>
        <p:nvPicPr>
          <p:cNvPr id="626" name="Google Shape;626;p86"/>
          <p:cNvPicPr preferRelativeResize="0"/>
          <p:nvPr/>
        </p:nvPicPr>
        <p:blipFill rotWithShape="1">
          <a:blip r:embed="rId5">
            <a:alphaModFix/>
          </a:blip>
          <a:srcRect b="0" l="0" r="0" t="0"/>
          <a:stretch/>
        </p:blipFill>
        <p:spPr>
          <a:xfrm>
            <a:off x="1734800" y="4793300"/>
            <a:ext cx="495769" cy="1545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grpSp>
        <p:nvGrpSpPr>
          <p:cNvPr id="632" name="Google Shape;632;p87"/>
          <p:cNvGrpSpPr/>
          <p:nvPr/>
        </p:nvGrpSpPr>
        <p:grpSpPr>
          <a:xfrm>
            <a:off x="3607337" y="475568"/>
            <a:ext cx="5433378" cy="4583250"/>
            <a:chOff x="4913813" y="475575"/>
            <a:chExt cx="4126512" cy="4583250"/>
          </a:xfrm>
        </p:grpSpPr>
        <p:sp>
          <p:nvSpPr>
            <p:cNvPr id="633" name="Google Shape;633;p87"/>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87"/>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87"/>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87"/>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87"/>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87"/>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87"/>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640" name="Google Shape;640;p87"/>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87"/>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latin typeface="Comfortaa"/>
                  <a:ea typeface="Comfortaa"/>
                  <a:cs typeface="Comfortaa"/>
                  <a:sym typeface="Comfortaa"/>
                </a:rPr>
                <a:t>Hi!</a:t>
              </a:r>
              <a:endParaRPr b="1" i="0" sz="1400" u="none" cap="none" strike="noStrike">
                <a:solidFill>
                  <a:srgbClr val="000000"/>
                </a:solidFill>
                <a:latin typeface="Comfortaa"/>
                <a:ea typeface="Comfortaa"/>
                <a:cs typeface="Comfortaa"/>
                <a:sym typeface="Comfortaa"/>
              </a:endParaRPr>
            </a:p>
          </p:txBody>
        </p:sp>
        <p:sp>
          <p:nvSpPr>
            <p:cNvPr id="642" name="Google Shape;642;p87"/>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87"/>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87"/>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87"/>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6" name="Google Shape;646;p87"/>
          <p:cNvSpPr txBox="1"/>
          <p:nvPr>
            <p:ph type="title"/>
          </p:nvPr>
        </p:nvSpPr>
        <p:spPr>
          <a:xfrm>
            <a:off x="457200" y="642210"/>
            <a:ext cx="8229600" cy="1143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2"/>
              <a:buFont typeface="Arial"/>
              <a:buNone/>
            </a:pPr>
            <a:r>
              <a:rPr lang="en-US"/>
              <a:t>Remember</a:t>
            </a:r>
            <a:endParaRPr/>
          </a:p>
          <a:p>
            <a:pPr indent="0" lvl="0" marL="0" rtl="0" algn="l">
              <a:lnSpc>
                <a:spcPct val="100000"/>
              </a:lnSpc>
              <a:spcBef>
                <a:spcPts val="0"/>
              </a:spcBef>
              <a:spcAft>
                <a:spcPts val="0"/>
              </a:spcAft>
              <a:buClr>
                <a:srgbClr val="3F3F3F"/>
              </a:buClr>
              <a:buSzPct val="122222"/>
              <a:buFont typeface="Arial"/>
              <a:buNone/>
            </a:pPr>
            <a:r>
              <a:t/>
            </a:r>
            <a:endParaRPr/>
          </a:p>
          <a:p>
            <a:pPr indent="0" lvl="0" marL="0" rtl="0" algn="l">
              <a:lnSpc>
                <a:spcPct val="100000"/>
              </a:lnSpc>
              <a:spcBef>
                <a:spcPts val="0"/>
              </a:spcBef>
              <a:spcAft>
                <a:spcPts val="0"/>
              </a:spcAft>
              <a:buNone/>
            </a:pPr>
            <a:r>
              <a:t/>
            </a:r>
            <a:endParaRPr/>
          </a:p>
        </p:txBody>
      </p:sp>
      <p:sp>
        <p:nvSpPr>
          <p:cNvPr id="647" name="Google Shape;647;p87"/>
          <p:cNvSpPr txBox="1"/>
          <p:nvPr>
            <p:ph idx="12" type="sldNum"/>
          </p:nvPr>
        </p:nvSpPr>
        <p:spPr>
          <a:xfrm>
            <a:off x="8556784" y="6333134"/>
            <a:ext cx="548700" cy="524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64" name="Shape 264"/>
        <p:cNvGrpSpPr/>
        <p:nvPr/>
      </p:nvGrpSpPr>
      <p:grpSpPr>
        <a:xfrm>
          <a:off x="0" y="0"/>
          <a:ext cx="0" cy="0"/>
          <a:chOff x="0" y="0"/>
          <a:chExt cx="0" cy="0"/>
        </a:xfrm>
      </p:grpSpPr>
      <p:cxnSp>
        <p:nvCxnSpPr>
          <p:cNvPr id="265" name="Google Shape;265;p51"/>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266" name="Google Shape;266;p51"/>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Review</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1" name="Shape 271"/>
        <p:cNvGrpSpPr/>
        <p:nvPr/>
      </p:nvGrpSpPr>
      <p:grpSpPr>
        <a:xfrm>
          <a:off x="0" y="0"/>
          <a:ext cx="0" cy="0"/>
          <a:chOff x="0" y="0"/>
          <a:chExt cx="0" cy="0"/>
        </a:xfrm>
      </p:grpSpPr>
      <p:sp>
        <p:nvSpPr>
          <p:cNvPr id="272" name="Google Shape;272;p52"/>
          <p:cNvSpPr txBox="1"/>
          <p:nvPr>
            <p:ph type="title"/>
          </p:nvPr>
        </p:nvSpPr>
        <p:spPr>
          <a:xfrm>
            <a:off x="457200" y="463951"/>
            <a:ext cx="8229600" cy="559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Boolean Zen</a:t>
            </a:r>
            <a:endParaRPr/>
          </a:p>
        </p:txBody>
      </p:sp>
      <p:sp>
        <p:nvSpPr>
          <p:cNvPr id="273" name="Google Shape;273;p52"/>
          <p:cNvSpPr txBox="1"/>
          <p:nvPr>
            <p:ph idx="1" type="body"/>
          </p:nvPr>
        </p:nvSpPr>
        <p:spPr>
          <a:xfrm>
            <a:off x="457200" y="1093338"/>
            <a:ext cx="8229600" cy="35931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3"/>
          <p:cNvSpPr txBox="1"/>
          <p:nvPr>
            <p:ph type="title"/>
          </p:nvPr>
        </p:nvSpPr>
        <p:spPr>
          <a:xfrm>
            <a:off x="457200" y="463951"/>
            <a:ext cx="8229600" cy="559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3F3F3F"/>
              </a:buClr>
              <a:buSzPct val="122221"/>
              <a:buFont typeface="Arial"/>
              <a:buNone/>
            </a:pPr>
            <a:r>
              <a:rPr lang="en-US"/>
              <a:t>Rubber Duck Debugging</a:t>
            </a:r>
            <a:endParaRPr/>
          </a:p>
        </p:txBody>
      </p:sp>
      <p:sp>
        <p:nvSpPr>
          <p:cNvPr id="280" name="Google Shape;280;p5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81" name="Google Shape;281;p53"/>
          <p:cNvPicPr preferRelativeResize="0"/>
          <p:nvPr/>
        </p:nvPicPr>
        <p:blipFill rotWithShape="1">
          <a:blip r:embed="rId3">
            <a:alphaModFix/>
          </a:blip>
          <a:srcRect b="0" l="0" r="0" t="0"/>
          <a:stretch/>
        </p:blipFill>
        <p:spPr>
          <a:xfrm>
            <a:off x="5763638" y="1572212"/>
            <a:ext cx="2356219" cy="2306323"/>
          </a:xfrm>
          <a:prstGeom prst="rect">
            <a:avLst/>
          </a:prstGeom>
          <a:noFill/>
          <a:ln>
            <a:noFill/>
          </a:ln>
        </p:spPr>
      </p:pic>
      <p:sp>
        <p:nvSpPr>
          <p:cNvPr id="282" name="Google Shape;282;p53"/>
          <p:cNvSpPr txBox="1"/>
          <p:nvPr>
            <p:ph idx="1" type="body"/>
          </p:nvPr>
        </p:nvSpPr>
        <p:spPr>
          <a:xfrm>
            <a:off x="457200" y="1114313"/>
            <a:ext cx="5019600" cy="3803100"/>
          </a:xfrm>
          <a:prstGeom prst="rect">
            <a:avLst/>
          </a:prstGeom>
        </p:spPr>
        <p:txBody>
          <a:bodyPr anchorCtr="0" anchor="t" bIns="45700" lIns="91425" spcFirstLastPara="1" rIns="91425" wrap="square" tIns="45700">
            <a:normAutofit fontScale="47500" lnSpcReduction="20000"/>
          </a:bodyPr>
          <a:lstStyle/>
          <a:p>
            <a:pPr indent="0" lvl="0" marL="0" rtl="0" algn="l">
              <a:spcBef>
                <a:spcPts val="360"/>
              </a:spcBef>
              <a:spcAft>
                <a:spcPts val="0"/>
              </a:spcAft>
              <a:buNone/>
            </a:pPr>
            <a:r>
              <a:t/>
            </a:r>
            <a:endParaRPr/>
          </a:p>
          <a:p>
            <a:pPr indent="-325120" lvl="0" marL="457200" rtl="0" algn="l">
              <a:lnSpc>
                <a:spcPct val="115000"/>
              </a:lnSpc>
              <a:spcBef>
                <a:spcPts val="1100"/>
              </a:spcBef>
              <a:spcAft>
                <a:spcPts val="0"/>
              </a:spcAft>
              <a:buClr>
                <a:srgbClr val="333333"/>
              </a:buClr>
              <a:buSzPct val="100000"/>
              <a:buAutoNum type="arabicPeriod"/>
            </a:pPr>
            <a:r>
              <a:rPr lang="en-US">
                <a:solidFill>
                  <a:srgbClr val="333333"/>
                </a:solidFill>
                <a:highlight>
                  <a:srgbClr val="FFFFFF"/>
                </a:highlight>
                <a:latin typeface="Arial"/>
                <a:ea typeface="Arial"/>
                <a:cs typeface="Arial"/>
                <a:sym typeface="Arial"/>
              </a:rPr>
              <a:t>Beg, borrow, steal, buy, fabricate or otherwise obtain a rubber duck (bathtub variety).</a:t>
            </a:r>
            <a:endParaRPr>
              <a:solidFill>
                <a:srgbClr val="333333"/>
              </a:solidFill>
              <a:highlight>
                <a:srgbClr val="FFFFFF"/>
              </a:highlight>
              <a:latin typeface="Arial"/>
              <a:ea typeface="Arial"/>
              <a:cs typeface="Arial"/>
              <a:sym typeface="Arial"/>
            </a:endParaRPr>
          </a:p>
          <a:p>
            <a:pPr indent="-325120" lvl="0" marL="457200" rtl="0" algn="l">
              <a:lnSpc>
                <a:spcPct val="115000"/>
              </a:lnSpc>
              <a:spcBef>
                <a:spcPts val="0"/>
              </a:spcBef>
              <a:spcAft>
                <a:spcPts val="0"/>
              </a:spcAft>
              <a:buClr>
                <a:srgbClr val="333333"/>
              </a:buClr>
              <a:buSzPct val="100000"/>
              <a:buAutoNum type="arabicPeriod"/>
            </a:pPr>
            <a:r>
              <a:rPr lang="en-US">
                <a:solidFill>
                  <a:srgbClr val="333333"/>
                </a:solidFill>
                <a:highlight>
                  <a:srgbClr val="FFFFFF"/>
                </a:highlight>
                <a:latin typeface="Arial"/>
                <a:ea typeface="Arial"/>
                <a:cs typeface="Arial"/>
                <a:sym typeface="Arial"/>
              </a:rPr>
              <a:t>Place rubber duck on desk and inform it you are just going to go over some code with it, if that’s all right.</a:t>
            </a:r>
            <a:endParaRPr>
              <a:solidFill>
                <a:srgbClr val="333333"/>
              </a:solidFill>
              <a:highlight>
                <a:srgbClr val="FFFFFF"/>
              </a:highlight>
              <a:latin typeface="Arial"/>
              <a:ea typeface="Arial"/>
              <a:cs typeface="Arial"/>
              <a:sym typeface="Arial"/>
            </a:endParaRPr>
          </a:p>
          <a:p>
            <a:pPr indent="-325120" lvl="0" marL="457200" rtl="0" algn="l">
              <a:lnSpc>
                <a:spcPct val="115000"/>
              </a:lnSpc>
              <a:spcBef>
                <a:spcPts val="0"/>
              </a:spcBef>
              <a:spcAft>
                <a:spcPts val="0"/>
              </a:spcAft>
              <a:buClr>
                <a:srgbClr val="333333"/>
              </a:buClr>
              <a:buSzPct val="100000"/>
              <a:buAutoNum type="arabicPeriod"/>
            </a:pPr>
            <a:r>
              <a:rPr lang="en-US">
                <a:solidFill>
                  <a:srgbClr val="333333"/>
                </a:solidFill>
                <a:highlight>
                  <a:srgbClr val="FFFFFF"/>
                </a:highlight>
                <a:latin typeface="Arial"/>
                <a:ea typeface="Arial"/>
                <a:cs typeface="Arial"/>
                <a:sym typeface="Arial"/>
              </a:rPr>
              <a:t>Explain to the duck what your code is supposed to do, and then go into detail and explain your code line by line.</a:t>
            </a:r>
            <a:endParaRPr>
              <a:solidFill>
                <a:srgbClr val="333333"/>
              </a:solidFill>
              <a:highlight>
                <a:srgbClr val="FFFFFF"/>
              </a:highlight>
              <a:latin typeface="Arial"/>
              <a:ea typeface="Arial"/>
              <a:cs typeface="Arial"/>
              <a:sym typeface="Arial"/>
            </a:endParaRPr>
          </a:p>
          <a:p>
            <a:pPr indent="-325120" lvl="0" marL="457200" rtl="0" algn="l">
              <a:lnSpc>
                <a:spcPct val="115000"/>
              </a:lnSpc>
              <a:spcBef>
                <a:spcPts val="0"/>
              </a:spcBef>
              <a:spcAft>
                <a:spcPts val="0"/>
              </a:spcAft>
              <a:buClr>
                <a:srgbClr val="333333"/>
              </a:buClr>
              <a:buSzPct val="100000"/>
              <a:buAutoNum type="arabicPeriod"/>
            </a:pPr>
            <a:r>
              <a:rPr lang="en-US">
                <a:solidFill>
                  <a:srgbClr val="333333"/>
                </a:solidFill>
                <a:highlight>
                  <a:srgbClr val="FFFFFF"/>
                </a:highlight>
                <a:latin typeface="Arial"/>
                <a:ea typeface="Arial"/>
                <a:cs typeface="Arial"/>
                <a:sym typeface="Arial"/>
              </a:rPr>
              <a:t>At some point you will tell the duck what you are doing next and then realise that that is not in fact what you are actually doing. The duck will sit there serenely, happy in the knowledge that it has helped you on your way.</a:t>
            </a:r>
            <a:endParaRPr>
              <a:solidFill>
                <a:srgbClr val="333333"/>
              </a:solidFill>
              <a:highlight>
                <a:srgbClr val="FFFFFF"/>
              </a:highlight>
              <a:latin typeface="Arial"/>
              <a:ea typeface="Arial"/>
              <a:cs typeface="Arial"/>
              <a:sym typeface="Arial"/>
            </a:endParaRPr>
          </a:p>
          <a:p>
            <a:pPr indent="0" lvl="0" marL="0" rtl="0" algn="l">
              <a:spcBef>
                <a:spcPts val="1100"/>
              </a:spcBef>
              <a:spcAft>
                <a:spcPts val="0"/>
              </a:spcAft>
              <a:buNone/>
            </a:pPr>
            <a:r>
              <a:t/>
            </a:r>
            <a:endParaRPr/>
          </a:p>
          <a:p>
            <a:pPr indent="0" lvl="0" marL="0" rtl="0" algn="l">
              <a:spcBef>
                <a:spcPts val="360"/>
              </a:spcBef>
              <a:spcAft>
                <a:spcPts val="0"/>
              </a:spcAft>
              <a:buNone/>
            </a:pPr>
            <a:r>
              <a:rPr lang="en-US" sz="1800"/>
              <a:t>from Andrew Hunt and David Thomas, The Pragmatic Programmer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cxnSp>
        <p:nvCxnSpPr>
          <p:cNvPr id="288" name="Google Shape;288;p54"/>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289" name="Google Shape;289;p54"/>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3400">
                <a:solidFill>
                  <a:srgbClr val="BF5700"/>
                </a:solidFill>
                <a:latin typeface="Arial Black"/>
                <a:ea typeface="Arial Black"/>
                <a:cs typeface="Arial Black"/>
                <a:sym typeface="Arial Black"/>
              </a:rPr>
              <a:t>8.2 Object State and Behavior </a:t>
            </a:r>
            <a:endParaRPr b="0" i="0" sz="3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4" name="Shape 294"/>
        <p:cNvGrpSpPr/>
        <p:nvPr/>
      </p:nvGrpSpPr>
      <p:grpSpPr>
        <a:xfrm>
          <a:off x="0" y="0"/>
          <a:ext cx="0" cy="0"/>
          <a:chOff x="0" y="0"/>
          <a:chExt cx="0" cy="0"/>
        </a:xfrm>
      </p:grpSpPr>
      <p:sp>
        <p:nvSpPr>
          <p:cNvPr id="295" name="Google Shape;295;p55"/>
          <p:cNvSpPr txBox="1"/>
          <p:nvPr>
            <p:ph type="title"/>
          </p:nvPr>
        </p:nvSpPr>
        <p:spPr>
          <a:xfrm>
            <a:off x="457200" y="463951"/>
            <a:ext cx="8229600" cy="489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30864"/>
              <a:buNone/>
            </a:pPr>
            <a:r>
              <a:rPr lang="en-US"/>
              <a:t>Functional vs. Object-Oriented</a:t>
            </a:r>
            <a:endParaRPr/>
          </a:p>
        </p:txBody>
      </p:sp>
      <p:sp>
        <p:nvSpPr>
          <p:cNvPr id="296" name="Google Shape;296;p5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US">
                <a:solidFill>
                  <a:srgbClr val="3F3F3F"/>
                </a:solidFill>
                <a:latin typeface="Calibri"/>
                <a:ea typeface="Calibri"/>
                <a:cs typeface="Calibri"/>
                <a:sym typeface="Calibri"/>
              </a:rPr>
              <a:t>‹#›</a:t>
            </a:fld>
            <a:endParaRPr>
              <a:solidFill>
                <a:srgbClr val="3F3F3F"/>
              </a:solidFill>
              <a:latin typeface="Calibri"/>
              <a:ea typeface="Calibri"/>
              <a:cs typeface="Calibri"/>
              <a:sym typeface="Calibri"/>
            </a:endParaRPr>
          </a:p>
        </p:txBody>
      </p:sp>
      <p:sp>
        <p:nvSpPr>
          <p:cNvPr id="297" name="Google Shape;297;p55"/>
          <p:cNvSpPr txBox="1"/>
          <p:nvPr/>
        </p:nvSpPr>
        <p:spPr>
          <a:xfrm>
            <a:off x="1439000" y="1212200"/>
            <a:ext cx="7185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verb + noun								noun + verb</a:t>
            </a:r>
            <a:endParaRPr b="0" i="0" sz="2000" u="none" cap="none" strike="noStrike">
              <a:solidFill>
                <a:srgbClr val="000000"/>
              </a:solidFill>
              <a:latin typeface="Calibri"/>
              <a:ea typeface="Calibri"/>
              <a:cs typeface="Calibri"/>
              <a:sym typeface="Calibri"/>
            </a:endParaRPr>
          </a:p>
        </p:txBody>
      </p:sp>
      <p:pic>
        <p:nvPicPr>
          <p:cNvPr id="298" name="Google Shape;298;p55"/>
          <p:cNvPicPr preferRelativeResize="0"/>
          <p:nvPr/>
        </p:nvPicPr>
        <p:blipFill rotWithShape="1">
          <a:blip r:embed="rId3">
            <a:alphaModFix/>
          </a:blip>
          <a:srcRect b="0" l="0" r="0" t="0"/>
          <a:stretch/>
        </p:blipFill>
        <p:spPr>
          <a:xfrm>
            <a:off x="152400" y="1743700"/>
            <a:ext cx="3028687" cy="1679550"/>
          </a:xfrm>
          <a:prstGeom prst="rect">
            <a:avLst/>
          </a:prstGeom>
          <a:noFill/>
          <a:ln>
            <a:noFill/>
          </a:ln>
        </p:spPr>
      </p:pic>
      <p:pic>
        <p:nvPicPr>
          <p:cNvPr id="299" name="Google Shape;299;p55"/>
          <p:cNvPicPr preferRelativeResize="0"/>
          <p:nvPr/>
        </p:nvPicPr>
        <p:blipFill rotWithShape="1">
          <a:blip r:embed="rId4">
            <a:alphaModFix/>
          </a:blip>
          <a:srcRect b="0" l="0" r="0" t="0"/>
          <a:stretch/>
        </p:blipFill>
        <p:spPr>
          <a:xfrm>
            <a:off x="4495800" y="1743700"/>
            <a:ext cx="3220313" cy="1579969"/>
          </a:xfrm>
          <a:prstGeom prst="rect">
            <a:avLst/>
          </a:prstGeom>
          <a:noFill/>
          <a:ln>
            <a:noFill/>
          </a:ln>
        </p:spPr>
      </p:pic>
      <p:sp>
        <p:nvSpPr>
          <p:cNvPr id="300" name="Google Shape;300;p55"/>
          <p:cNvSpPr txBox="1"/>
          <p:nvPr/>
        </p:nvSpPr>
        <p:spPr>
          <a:xfrm>
            <a:off x="152400" y="4424000"/>
            <a:ext cx="8521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Photos courtesy of https: wikipedia.com and https://www.google.com/url?sa=i&amp;url=https%3A%2F%2Frecoverit.wondershare.com</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